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0.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1"/>
  </p:notesMasterIdLst>
  <p:sldIdLst>
    <p:sldId id="256" r:id="rId4"/>
    <p:sldId id="282" r:id="rId5"/>
    <p:sldId id="278" r:id="rId6"/>
    <p:sldId id="257" r:id="rId7"/>
    <p:sldId id="276" r:id="rId8"/>
    <p:sldId id="277" r:id="rId9"/>
    <p:sldId id="272" r:id="rId10"/>
    <p:sldId id="280" r:id="rId11"/>
    <p:sldId id="281" r:id="rId12"/>
    <p:sldId id="283" r:id="rId13"/>
    <p:sldId id="261" r:id="rId14"/>
    <p:sldId id="274" r:id="rId15"/>
    <p:sldId id="279" r:id="rId16"/>
    <p:sldId id="284" r:id="rId17"/>
    <p:sldId id="286" r:id="rId18"/>
    <p:sldId id="285" r:id="rId19"/>
    <p:sldId id="287" r:id="rId20"/>
    <p:sldId id="266" r:id="rId21"/>
    <p:sldId id="303" r:id="rId22"/>
    <p:sldId id="290" r:id="rId23"/>
    <p:sldId id="267" r:id="rId24"/>
    <p:sldId id="299" r:id="rId25"/>
    <p:sldId id="291" r:id="rId26"/>
    <p:sldId id="304" r:id="rId27"/>
    <p:sldId id="300" r:id="rId28"/>
    <p:sldId id="293" r:id="rId29"/>
    <p:sldId id="301" r:id="rId30"/>
    <p:sldId id="296" r:id="rId31"/>
    <p:sldId id="305" r:id="rId32"/>
    <p:sldId id="288" r:id="rId33"/>
    <p:sldId id="294" r:id="rId34"/>
    <p:sldId id="298" r:id="rId35"/>
    <p:sldId id="307" r:id="rId36"/>
    <p:sldId id="262" r:id="rId37"/>
    <p:sldId id="259" r:id="rId38"/>
    <p:sldId id="263" r:id="rId39"/>
    <p:sldId id="258" r:id="rId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3D98"/>
    <a:srgbClr val="771B86"/>
    <a:srgbClr val="494949"/>
    <a:srgbClr val="333333"/>
    <a:srgbClr val="A0841C"/>
    <a:srgbClr val="CAEDBD"/>
    <a:srgbClr val="2E631B"/>
    <a:srgbClr val="48992B"/>
    <a:srgbClr val="6ECC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818" autoAdjust="0"/>
  </p:normalViewPr>
  <p:slideViewPr>
    <p:cSldViewPr snapToGrid="0">
      <p:cViewPr varScale="1">
        <p:scale>
          <a:sx n="56" d="100"/>
          <a:sy n="56" d="100"/>
        </p:scale>
        <p:origin x="10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Martha\Ibracon\ESG%20Week\Pesquisa%20ISSB%20Ibracon.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D:\Martha\Ibracon\ESG%20Week\Dados\0508_Pesquisa%20ISSB%20Ibracon.xlsx"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r>
              <a:rPr lang="en-US" sz="2800">
                <a:solidFill>
                  <a:schemeClr val="tx1"/>
                </a:solidFill>
              </a:rPr>
              <a:t>Setores (B3)</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endParaRPr lang="pt-BR"/>
        </a:p>
      </c:txPr>
    </c:title>
    <c:autoTitleDeleted val="0"/>
    <c:plotArea>
      <c:layout/>
      <c:barChart>
        <c:barDir val="bar"/>
        <c:grouping val="clustered"/>
        <c:varyColors val="0"/>
        <c:ser>
          <c:idx val="0"/>
          <c:order val="0"/>
          <c:tx>
            <c:strRef>
              <c:f>'Raio x'!$K$3</c:f>
              <c:strCache>
                <c:ptCount val="1"/>
                <c:pt idx="0">
                  <c:v>Contagem de Nome da Empresa</c:v>
                </c:pt>
              </c:strCache>
            </c:strRef>
          </c:tx>
          <c:spPr>
            <a:solidFill>
              <a:schemeClr val="accent5"/>
            </a:solidFill>
            <a:ln>
              <a:noFill/>
            </a:ln>
            <a:effectLst/>
          </c:spPr>
          <c:invertIfNegative val="0"/>
          <c:dLbls>
            <c:dLbl>
              <c:idx val="0"/>
              <c:tx>
                <c:rich>
                  <a:bodyPr/>
                  <a:lstStyle/>
                  <a:p>
                    <a:fld id="{D6E5FA6F-231A-4663-BDEA-B91BB2CAF324}" type="CELLRANGE">
                      <a:rPr lang="pt-BR"/>
                      <a:pPr/>
                      <a:t>[INTERVALODACÉLULA]</a:t>
                    </a:fld>
                    <a:r>
                      <a:rPr lang="pt-BR" baseline="0"/>
                      <a:t>; </a:t>
                    </a:r>
                    <a:fld id="{A4096B2B-7672-448A-B539-B72BA7A60B23}"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F74-43BA-80CB-C152E7563B9E}"/>
                </c:ext>
              </c:extLst>
            </c:dLbl>
            <c:dLbl>
              <c:idx val="1"/>
              <c:tx>
                <c:rich>
                  <a:bodyPr/>
                  <a:lstStyle/>
                  <a:p>
                    <a:fld id="{3F605EE7-F1C1-4455-9204-86A3E8BC804A}" type="CELLRANGE">
                      <a:rPr lang="pt-BR"/>
                      <a:pPr/>
                      <a:t>[INTERVALODACÉLULA]</a:t>
                    </a:fld>
                    <a:r>
                      <a:rPr lang="pt-BR" baseline="0"/>
                      <a:t>; </a:t>
                    </a:r>
                    <a:fld id="{137F194C-3BFF-4707-9975-D1CB36AB1070}"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F74-43BA-80CB-C152E7563B9E}"/>
                </c:ext>
              </c:extLst>
            </c:dLbl>
            <c:dLbl>
              <c:idx val="2"/>
              <c:tx>
                <c:rich>
                  <a:bodyPr/>
                  <a:lstStyle/>
                  <a:p>
                    <a:fld id="{9AA90989-BBEB-4F6C-B688-6D7768741B14}" type="CELLRANGE">
                      <a:rPr lang="pt-BR"/>
                      <a:pPr/>
                      <a:t>[INTERVALODACÉLULA]</a:t>
                    </a:fld>
                    <a:r>
                      <a:rPr lang="pt-BR" baseline="0"/>
                      <a:t>; </a:t>
                    </a:r>
                    <a:fld id="{3455776A-474A-4858-86E9-D8378081466C}"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F74-43BA-80CB-C152E7563B9E}"/>
                </c:ext>
              </c:extLst>
            </c:dLbl>
            <c:dLbl>
              <c:idx val="3"/>
              <c:tx>
                <c:rich>
                  <a:bodyPr/>
                  <a:lstStyle/>
                  <a:p>
                    <a:fld id="{2B9E1062-5537-464A-A022-8523B8FAF552}" type="CELLRANGE">
                      <a:rPr lang="pt-BR"/>
                      <a:pPr/>
                      <a:t>[INTERVALODACÉLULA]</a:t>
                    </a:fld>
                    <a:r>
                      <a:rPr lang="pt-BR" baseline="0"/>
                      <a:t>; </a:t>
                    </a:r>
                    <a:fld id="{3090FDBA-099D-4CA7-82BD-7B04B752E6AA}"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F74-43BA-80CB-C152E7563B9E}"/>
                </c:ext>
              </c:extLst>
            </c:dLbl>
            <c:dLbl>
              <c:idx val="4"/>
              <c:tx>
                <c:rich>
                  <a:bodyPr/>
                  <a:lstStyle/>
                  <a:p>
                    <a:fld id="{0F277A37-7EAF-4CEA-88B0-E3BF481BC4C2}" type="CELLRANGE">
                      <a:rPr lang="pt-BR"/>
                      <a:pPr/>
                      <a:t>[INTERVALODACÉLULA]</a:t>
                    </a:fld>
                    <a:r>
                      <a:rPr lang="pt-BR" baseline="0"/>
                      <a:t>; </a:t>
                    </a:r>
                    <a:fld id="{82913327-FAAC-4C8E-8FF1-64A30DFAD578}"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F74-43BA-80CB-C152E7563B9E}"/>
                </c:ext>
              </c:extLst>
            </c:dLbl>
            <c:dLbl>
              <c:idx val="5"/>
              <c:tx>
                <c:rich>
                  <a:bodyPr/>
                  <a:lstStyle/>
                  <a:p>
                    <a:fld id="{10262280-5F6A-4738-B64A-9A328CB4A1B8}" type="CELLRANGE">
                      <a:rPr lang="pt-BR"/>
                      <a:pPr/>
                      <a:t>[INTERVALODACÉLULA]</a:t>
                    </a:fld>
                    <a:r>
                      <a:rPr lang="pt-BR" baseline="0"/>
                      <a:t>; </a:t>
                    </a:r>
                    <a:fld id="{98E3E743-6905-4455-B73E-CE217C6C6208}"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F74-43BA-80CB-C152E7563B9E}"/>
                </c:ext>
              </c:extLst>
            </c:dLbl>
            <c:dLbl>
              <c:idx val="6"/>
              <c:tx>
                <c:rich>
                  <a:bodyPr/>
                  <a:lstStyle/>
                  <a:p>
                    <a:fld id="{2214109E-371D-4C20-862C-E178A5EADA1B}" type="CELLRANGE">
                      <a:rPr lang="pt-BR"/>
                      <a:pPr/>
                      <a:t>[INTERVALODACÉLULA]</a:t>
                    </a:fld>
                    <a:r>
                      <a:rPr lang="pt-BR" baseline="0"/>
                      <a:t>; </a:t>
                    </a:r>
                    <a:fld id="{CC7C008D-948D-402F-94DD-0E123DC842A0}"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F74-43BA-80CB-C152E7563B9E}"/>
                </c:ext>
              </c:extLst>
            </c:dLbl>
            <c:dLbl>
              <c:idx val="7"/>
              <c:tx>
                <c:rich>
                  <a:bodyPr/>
                  <a:lstStyle/>
                  <a:p>
                    <a:fld id="{D00A9B4F-6EB3-4742-A55D-7A4E37309CC5}" type="CELLRANGE">
                      <a:rPr lang="pt-BR"/>
                      <a:pPr/>
                      <a:t>[INTERVALODACÉLULA]</a:t>
                    </a:fld>
                    <a:r>
                      <a:rPr lang="pt-BR" baseline="0"/>
                      <a:t>; </a:t>
                    </a:r>
                    <a:fld id="{4E72D831-AAE8-4D28-B747-4D02DE4C3E74}"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CF74-43BA-80CB-C152E7563B9E}"/>
                </c:ext>
              </c:extLst>
            </c:dLbl>
            <c:dLbl>
              <c:idx val="8"/>
              <c:tx>
                <c:rich>
                  <a:bodyPr/>
                  <a:lstStyle/>
                  <a:p>
                    <a:fld id="{CF27427B-3873-4629-82B7-5A303E9FA0B8}" type="CELLRANGE">
                      <a:rPr lang="pt-BR"/>
                      <a:pPr/>
                      <a:t>[INTERVALODACÉLULA]</a:t>
                    </a:fld>
                    <a:r>
                      <a:rPr lang="pt-BR" baseline="0"/>
                      <a:t>; </a:t>
                    </a:r>
                    <a:fld id="{9979FD99-676E-40E5-B115-35BA7DDC631F}"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CF74-43BA-80CB-C152E7563B9E}"/>
                </c:ext>
              </c:extLst>
            </c:dLbl>
            <c:dLbl>
              <c:idx val="9"/>
              <c:tx>
                <c:rich>
                  <a:bodyPr/>
                  <a:lstStyle/>
                  <a:p>
                    <a:fld id="{912CF3F0-3EE1-46D2-B216-7C77A123CD22}" type="CELLRANGE">
                      <a:rPr lang="pt-BR"/>
                      <a:pPr/>
                      <a:t>[INTERVALODACÉLULA]</a:t>
                    </a:fld>
                    <a:r>
                      <a:rPr lang="pt-BR" baseline="0"/>
                      <a:t>; </a:t>
                    </a:r>
                    <a:fld id="{E873B9E7-E4A0-493D-A44B-B9BE275793B2}"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CF74-43BA-80CB-C152E7563B9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'Raio x'!$J$4:$J$13</c:f>
              <c:strCache>
                <c:ptCount val="10"/>
                <c:pt idx="0">
                  <c:v>Bens Industriais</c:v>
                </c:pt>
                <c:pt idx="1">
                  <c:v>Comunicações</c:v>
                </c:pt>
                <c:pt idx="2">
                  <c:v>Consumo Cíclico</c:v>
                </c:pt>
                <c:pt idx="3">
                  <c:v>Consumo não Cíclico</c:v>
                </c:pt>
                <c:pt idx="4">
                  <c:v>Financeiro</c:v>
                </c:pt>
                <c:pt idx="5">
                  <c:v>Materiais Básicos</c:v>
                </c:pt>
                <c:pt idx="6">
                  <c:v>Petróleo, Gás e Biocombustíveis</c:v>
                </c:pt>
                <c:pt idx="7">
                  <c:v>Saúde</c:v>
                </c:pt>
                <c:pt idx="8">
                  <c:v>Tecnologia da Informação</c:v>
                </c:pt>
                <c:pt idx="9">
                  <c:v>Utilidade Pública</c:v>
                </c:pt>
              </c:strCache>
            </c:strRef>
          </c:cat>
          <c:val>
            <c:numRef>
              <c:f>'Raio x'!$K$4:$K$13</c:f>
              <c:numCache>
                <c:formatCode>General</c:formatCode>
                <c:ptCount val="10"/>
                <c:pt idx="0">
                  <c:v>8</c:v>
                </c:pt>
                <c:pt idx="1">
                  <c:v>2</c:v>
                </c:pt>
                <c:pt idx="2">
                  <c:v>19</c:v>
                </c:pt>
                <c:pt idx="3">
                  <c:v>12</c:v>
                </c:pt>
                <c:pt idx="4">
                  <c:v>15</c:v>
                </c:pt>
                <c:pt idx="5">
                  <c:v>10</c:v>
                </c:pt>
                <c:pt idx="6">
                  <c:v>9</c:v>
                </c:pt>
                <c:pt idx="7">
                  <c:v>5</c:v>
                </c:pt>
                <c:pt idx="8">
                  <c:v>2</c:v>
                </c:pt>
                <c:pt idx="9">
                  <c:v>13</c:v>
                </c:pt>
              </c:numCache>
            </c:numRef>
          </c:val>
          <c:extLst>
            <c:ext xmlns:c15="http://schemas.microsoft.com/office/drawing/2012/chart" uri="{02D57815-91ED-43cb-92C2-25804820EDAC}">
              <c15:datalabelsRange>
                <c15:f>'Raio x'!$L$4:$L$13</c15:f>
                <c15:dlblRangeCache>
                  <c:ptCount val="10"/>
                  <c:pt idx="0">
                    <c:v>8%</c:v>
                  </c:pt>
                  <c:pt idx="1">
                    <c:v>2%</c:v>
                  </c:pt>
                  <c:pt idx="2">
                    <c:v>20%</c:v>
                  </c:pt>
                  <c:pt idx="3">
                    <c:v>13%</c:v>
                  </c:pt>
                  <c:pt idx="4">
                    <c:v>16%</c:v>
                  </c:pt>
                  <c:pt idx="5">
                    <c:v>11%</c:v>
                  </c:pt>
                  <c:pt idx="6">
                    <c:v>9%</c:v>
                  </c:pt>
                  <c:pt idx="7">
                    <c:v>5%</c:v>
                  </c:pt>
                  <c:pt idx="8">
                    <c:v>2%</c:v>
                  </c:pt>
                  <c:pt idx="9">
                    <c:v>14%</c:v>
                  </c:pt>
                </c15:dlblRangeCache>
              </c15:datalabelsRange>
            </c:ext>
            <c:ext xmlns:c16="http://schemas.microsoft.com/office/drawing/2014/chart" uri="{C3380CC4-5D6E-409C-BE32-E72D297353CC}">
              <c16:uniqueId val="{0000000A-CF74-43BA-80CB-C152E7563B9E}"/>
            </c:ext>
          </c:extLst>
        </c:ser>
        <c:dLbls>
          <c:dLblPos val="outEnd"/>
          <c:showLegendKey val="0"/>
          <c:showVal val="1"/>
          <c:showCatName val="0"/>
          <c:showSerName val="0"/>
          <c:showPercent val="0"/>
          <c:showBubbleSize val="0"/>
        </c:dLbls>
        <c:gapWidth val="182"/>
        <c:axId val="753685600"/>
        <c:axId val="753682240"/>
      </c:barChart>
      <c:catAx>
        <c:axId val="753685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crossAx val="753682240"/>
        <c:crosses val="autoZero"/>
        <c:auto val="1"/>
        <c:lblAlgn val="ctr"/>
        <c:lblOffset val="100"/>
        <c:noMultiLvlLbl val="0"/>
      </c:catAx>
      <c:valAx>
        <c:axId val="753682240"/>
        <c:scaling>
          <c:orientation val="minMax"/>
        </c:scaling>
        <c:delete val="1"/>
        <c:axPos val="b"/>
        <c:numFmt formatCode="General" sourceLinked="1"/>
        <c:majorTickMark val="none"/>
        <c:minorTickMark val="none"/>
        <c:tickLblPos val="nextTo"/>
        <c:crossAx val="753685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r>
              <a:rPr lang="en-US" sz="2800">
                <a:solidFill>
                  <a:schemeClr val="tx1"/>
                </a:solidFill>
              </a:rPr>
              <a:t>Segmento (B3)</a:t>
            </a:r>
          </a:p>
          <a:p>
            <a:pPr>
              <a:defRPr sz="2800">
                <a:solidFill>
                  <a:schemeClr val="tx1"/>
                </a:solidFill>
              </a:defRPr>
            </a:pPr>
            <a:endParaRPr lang="en-US" sz="2800">
              <a:solidFill>
                <a:schemeClr val="tx1"/>
              </a:solidFill>
            </a:endParaRP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endParaRPr lang="pt-BR"/>
        </a:p>
      </c:txPr>
    </c:title>
    <c:autoTitleDeleted val="0"/>
    <c:plotArea>
      <c:layout/>
      <c:barChart>
        <c:barDir val="col"/>
        <c:grouping val="clustered"/>
        <c:varyColors val="0"/>
        <c:ser>
          <c:idx val="0"/>
          <c:order val="0"/>
          <c:tx>
            <c:strRef>
              <c:f>'Raio x'!$B$4</c:f>
              <c:strCache>
                <c:ptCount val="1"/>
                <c:pt idx="0">
                  <c:v>NOVO MERCADO</c:v>
                </c:pt>
              </c:strCache>
            </c:strRef>
          </c:tx>
          <c:spPr>
            <a:solidFill>
              <a:schemeClr val="accent5">
                <a:tint val="58000"/>
              </a:schemeClr>
            </a:solidFill>
            <a:ln>
              <a:noFill/>
            </a:ln>
            <a:effectLst/>
          </c:spPr>
          <c:invertIfNegative val="0"/>
          <c:dLbls>
            <c:dLbl>
              <c:idx val="0"/>
              <c:tx>
                <c:rich>
                  <a:bodyPr/>
                  <a:lstStyle/>
                  <a:p>
                    <a:fld id="{B606F65D-CA09-4D9E-9B9C-18F4262AAC08}" type="CELLRANGE">
                      <a:rPr lang="pt-BR"/>
                      <a:pPr/>
                      <a:t>[INTERVALODACÉLULA]</a:t>
                    </a:fld>
                    <a:r>
                      <a:rPr lang="pt-BR" baseline="0"/>
                      <a:t>; </a:t>
                    </a:r>
                    <a:fld id="{B7C78361-AB36-42F6-B8B5-3D6C3EBF6FA7}"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110-41D2-A577-508ED1B1F93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'Raio x'!$C$3</c:f>
              <c:strCache>
                <c:ptCount val="1"/>
                <c:pt idx="0">
                  <c:v>Empresas</c:v>
                </c:pt>
              </c:strCache>
            </c:strRef>
          </c:cat>
          <c:val>
            <c:numRef>
              <c:f>'Raio x'!$C$4</c:f>
              <c:numCache>
                <c:formatCode>General</c:formatCode>
                <c:ptCount val="1"/>
                <c:pt idx="0">
                  <c:v>68</c:v>
                </c:pt>
              </c:numCache>
            </c:numRef>
          </c:val>
          <c:extLst>
            <c:ext xmlns:c15="http://schemas.microsoft.com/office/drawing/2012/chart" uri="{02D57815-91ED-43cb-92C2-25804820EDAC}">
              <c15:datalabelsRange>
                <c15:f>'Raio x'!$D$4</c15:f>
                <c15:dlblRangeCache>
                  <c:ptCount val="1"/>
                  <c:pt idx="0">
                    <c:v>72%</c:v>
                  </c:pt>
                </c15:dlblRangeCache>
              </c15:datalabelsRange>
            </c:ext>
            <c:ext xmlns:c16="http://schemas.microsoft.com/office/drawing/2014/chart" uri="{C3380CC4-5D6E-409C-BE32-E72D297353CC}">
              <c16:uniqueId val="{00000001-A110-41D2-A577-508ED1B1F934}"/>
            </c:ext>
          </c:extLst>
        </c:ser>
        <c:ser>
          <c:idx val="1"/>
          <c:order val="1"/>
          <c:tx>
            <c:strRef>
              <c:f>'Raio x'!$B$5</c:f>
              <c:strCache>
                <c:ptCount val="1"/>
                <c:pt idx="0">
                  <c:v>BOVESPA NIVEL 1</c:v>
                </c:pt>
              </c:strCache>
            </c:strRef>
          </c:tx>
          <c:spPr>
            <a:solidFill>
              <a:schemeClr val="accent5">
                <a:tint val="86000"/>
              </a:schemeClr>
            </a:solidFill>
            <a:ln>
              <a:noFill/>
            </a:ln>
            <a:effectLst/>
          </c:spPr>
          <c:invertIfNegative val="0"/>
          <c:dLbls>
            <c:dLbl>
              <c:idx val="0"/>
              <c:tx>
                <c:rich>
                  <a:bodyPr/>
                  <a:lstStyle/>
                  <a:p>
                    <a:fld id="{3BC5B999-9E81-4621-B595-599D165CB461}" type="CELLRANGE">
                      <a:rPr lang="pt-BR"/>
                      <a:pPr/>
                      <a:t>[INTERVALODACÉLULA]</a:t>
                    </a:fld>
                    <a:r>
                      <a:rPr lang="pt-BR" baseline="0"/>
                      <a:t>; </a:t>
                    </a:r>
                    <a:fld id="{F4AE2204-5D19-4BDE-8131-2409F00033DF}"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110-41D2-A577-508ED1B1F93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'Raio x'!$C$3</c:f>
              <c:strCache>
                <c:ptCount val="1"/>
                <c:pt idx="0">
                  <c:v>Empresas</c:v>
                </c:pt>
              </c:strCache>
            </c:strRef>
          </c:cat>
          <c:val>
            <c:numRef>
              <c:f>'Raio x'!$C$5</c:f>
              <c:numCache>
                <c:formatCode>General</c:formatCode>
                <c:ptCount val="1"/>
                <c:pt idx="0">
                  <c:v>12</c:v>
                </c:pt>
              </c:numCache>
            </c:numRef>
          </c:val>
          <c:extLst>
            <c:ext xmlns:c15="http://schemas.microsoft.com/office/drawing/2012/chart" uri="{02D57815-91ED-43cb-92C2-25804820EDAC}">
              <c15:datalabelsRange>
                <c15:f>'Raio x'!$D$5</c15:f>
                <c15:dlblRangeCache>
                  <c:ptCount val="1"/>
                  <c:pt idx="0">
                    <c:v>13%</c:v>
                  </c:pt>
                </c15:dlblRangeCache>
              </c15:datalabelsRange>
            </c:ext>
            <c:ext xmlns:c16="http://schemas.microsoft.com/office/drawing/2014/chart" uri="{C3380CC4-5D6E-409C-BE32-E72D297353CC}">
              <c16:uniqueId val="{00000003-A110-41D2-A577-508ED1B1F934}"/>
            </c:ext>
          </c:extLst>
        </c:ser>
        <c:ser>
          <c:idx val="2"/>
          <c:order val="2"/>
          <c:tx>
            <c:strRef>
              <c:f>'Raio x'!$B$6</c:f>
              <c:strCache>
                <c:ptCount val="1"/>
                <c:pt idx="0">
                  <c:v>BOVESPA NIVEL 2</c:v>
                </c:pt>
              </c:strCache>
            </c:strRef>
          </c:tx>
          <c:spPr>
            <a:solidFill>
              <a:schemeClr val="accent5">
                <a:shade val="86000"/>
              </a:schemeClr>
            </a:solidFill>
            <a:ln>
              <a:noFill/>
            </a:ln>
            <a:effectLst/>
          </c:spPr>
          <c:invertIfNegative val="0"/>
          <c:dLbls>
            <c:dLbl>
              <c:idx val="0"/>
              <c:layout>
                <c:manualLayout>
                  <c:x val="-7.638800644811996E-17"/>
                  <c:y val="1.5638523188640344E-2"/>
                </c:manualLayout>
              </c:layout>
              <c:tx>
                <c:rich>
                  <a:bodyPr/>
                  <a:lstStyle/>
                  <a:p>
                    <a:fld id="{832D9CEA-ED5C-436B-9740-533947539160}" type="CELLRANGE">
                      <a:rPr lang="en-US" baseline="0"/>
                      <a:pPr/>
                      <a:t>[INTERVALODACÉLULA]</a:t>
                    </a:fld>
                    <a:r>
                      <a:rPr lang="en-US" baseline="0"/>
                      <a:t>; </a:t>
                    </a:r>
                    <a:fld id="{8BB857DA-643F-4D33-8769-6ABD97627A17}" type="VALUE">
                      <a:rPr lang="en-US" baseline="0"/>
                      <a:pPr/>
                      <a:t>[VALOR]</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A110-41D2-A577-508ED1B1F93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'Raio x'!$C$3</c:f>
              <c:strCache>
                <c:ptCount val="1"/>
                <c:pt idx="0">
                  <c:v>Empresas</c:v>
                </c:pt>
              </c:strCache>
            </c:strRef>
          </c:cat>
          <c:val>
            <c:numRef>
              <c:f>'Raio x'!$C$6</c:f>
              <c:numCache>
                <c:formatCode>General</c:formatCode>
                <c:ptCount val="1"/>
                <c:pt idx="0">
                  <c:v>11</c:v>
                </c:pt>
              </c:numCache>
            </c:numRef>
          </c:val>
          <c:extLst>
            <c:ext xmlns:c15="http://schemas.microsoft.com/office/drawing/2012/chart" uri="{02D57815-91ED-43cb-92C2-25804820EDAC}">
              <c15:datalabelsRange>
                <c15:f>'Raio x'!$D$6</c15:f>
                <c15:dlblRangeCache>
                  <c:ptCount val="1"/>
                  <c:pt idx="0">
                    <c:v>12%</c:v>
                  </c:pt>
                </c15:dlblRangeCache>
              </c15:datalabelsRange>
            </c:ext>
            <c:ext xmlns:c16="http://schemas.microsoft.com/office/drawing/2014/chart" uri="{C3380CC4-5D6E-409C-BE32-E72D297353CC}">
              <c16:uniqueId val="{00000005-A110-41D2-A577-508ED1B1F934}"/>
            </c:ext>
          </c:extLst>
        </c:ser>
        <c:ser>
          <c:idx val="3"/>
          <c:order val="3"/>
          <c:tx>
            <c:strRef>
              <c:f>'Raio x'!$B$7</c:f>
              <c:strCache>
                <c:ptCount val="1"/>
                <c:pt idx="0">
                  <c:v>BOLSA</c:v>
                </c:pt>
              </c:strCache>
            </c:strRef>
          </c:tx>
          <c:spPr>
            <a:solidFill>
              <a:schemeClr val="accent5">
                <a:shade val="58000"/>
              </a:schemeClr>
            </a:solidFill>
            <a:ln>
              <a:noFill/>
            </a:ln>
            <a:effectLst/>
          </c:spPr>
          <c:invertIfNegative val="0"/>
          <c:dLbls>
            <c:dLbl>
              <c:idx val="0"/>
              <c:layout>
                <c:manualLayout>
                  <c:x val="-7.638800644811996E-17"/>
                  <c:y val="1.1170373706171511E-2"/>
                </c:manualLayout>
              </c:layout>
              <c:tx>
                <c:rich>
                  <a:bodyPr/>
                  <a:lstStyle/>
                  <a:p>
                    <a:fld id="{89437F97-8407-4D1B-B2C4-D7BB0D9A86FB}" type="CELLRANGE">
                      <a:rPr lang="en-US" baseline="0"/>
                      <a:pPr/>
                      <a:t>[INTERVALODACÉLULA]</a:t>
                    </a:fld>
                    <a:r>
                      <a:rPr lang="en-US" baseline="0"/>
                      <a:t>; </a:t>
                    </a:r>
                    <a:fld id="{95630AE7-4AFA-44DB-81FE-8BD671988F59}" type="VALUE">
                      <a:rPr lang="en-US" baseline="0"/>
                      <a:pPr/>
                      <a:t>[VALOR]</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A110-41D2-A577-508ED1B1F93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'Raio x'!$C$3</c:f>
              <c:strCache>
                <c:ptCount val="1"/>
                <c:pt idx="0">
                  <c:v>Empresas</c:v>
                </c:pt>
              </c:strCache>
            </c:strRef>
          </c:cat>
          <c:val>
            <c:numRef>
              <c:f>'Raio x'!$C$7</c:f>
              <c:numCache>
                <c:formatCode>General</c:formatCode>
                <c:ptCount val="1"/>
                <c:pt idx="0">
                  <c:v>4</c:v>
                </c:pt>
              </c:numCache>
            </c:numRef>
          </c:val>
          <c:extLst>
            <c:ext xmlns:c15="http://schemas.microsoft.com/office/drawing/2012/chart" uri="{02D57815-91ED-43cb-92C2-25804820EDAC}">
              <c15:datalabelsRange>
                <c15:f>'Raio x'!$D$7</c15:f>
                <c15:dlblRangeCache>
                  <c:ptCount val="1"/>
                  <c:pt idx="0">
                    <c:v>4%</c:v>
                  </c:pt>
                </c15:dlblRangeCache>
              </c15:datalabelsRange>
            </c:ext>
            <c:ext xmlns:c16="http://schemas.microsoft.com/office/drawing/2014/chart" uri="{C3380CC4-5D6E-409C-BE32-E72D297353CC}">
              <c16:uniqueId val="{00000007-A110-41D2-A577-508ED1B1F934}"/>
            </c:ext>
          </c:extLst>
        </c:ser>
        <c:dLbls>
          <c:dLblPos val="outEnd"/>
          <c:showLegendKey val="0"/>
          <c:showVal val="1"/>
          <c:showCatName val="0"/>
          <c:showSerName val="0"/>
          <c:showPercent val="0"/>
          <c:showBubbleSize val="0"/>
        </c:dLbls>
        <c:gapWidth val="182"/>
        <c:axId val="1130335744"/>
        <c:axId val="1130335264"/>
      </c:barChart>
      <c:catAx>
        <c:axId val="1130335744"/>
        <c:scaling>
          <c:orientation val="minMax"/>
        </c:scaling>
        <c:delete val="1"/>
        <c:axPos val="b"/>
        <c:numFmt formatCode="General" sourceLinked="1"/>
        <c:majorTickMark val="none"/>
        <c:minorTickMark val="none"/>
        <c:tickLblPos val="nextTo"/>
        <c:crossAx val="1130335264"/>
        <c:crosses val="autoZero"/>
        <c:auto val="1"/>
        <c:lblAlgn val="ctr"/>
        <c:lblOffset val="100"/>
        <c:noMultiLvlLbl val="0"/>
      </c:catAx>
      <c:valAx>
        <c:axId val="1130335264"/>
        <c:scaling>
          <c:orientation val="minMax"/>
        </c:scaling>
        <c:delete val="1"/>
        <c:axPos val="l"/>
        <c:numFmt formatCode="General" sourceLinked="1"/>
        <c:majorTickMark val="none"/>
        <c:minorTickMark val="none"/>
        <c:tickLblPos val="nextTo"/>
        <c:crossAx val="11303357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E7CC-4AAA-9089-2BB02B15D3D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E7CC-4AAA-9089-2BB02B15D3D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E7CC-4AAA-9089-2BB02B15D3DB}"/>
              </c:ext>
            </c:extLst>
          </c:dPt>
          <c:dLbls>
            <c:dLbl>
              <c:idx val="1"/>
              <c:layout>
                <c:manualLayout>
                  <c:x val="9.6565041936362353E-3"/>
                  <c:y val="1.2207642559577589E-3"/>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7CC-4AAA-9089-2BB02B15D3D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pt-BR"/>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'questão 1'!$A$4:$A$6</c:f>
              <c:strCache>
                <c:ptCount val="3"/>
                <c:pt idx="0">
                  <c:v>2023</c:v>
                </c:pt>
                <c:pt idx="1">
                  <c:v>2022</c:v>
                </c:pt>
                <c:pt idx="2">
                  <c:v>NÃO DIVULGADO</c:v>
                </c:pt>
              </c:strCache>
            </c:strRef>
          </c:cat>
          <c:val>
            <c:numRef>
              <c:f>'questão 1'!$B$4:$B$6</c:f>
              <c:numCache>
                <c:formatCode>General</c:formatCode>
                <c:ptCount val="3"/>
                <c:pt idx="0">
                  <c:v>82</c:v>
                </c:pt>
                <c:pt idx="1">
                  <c:v>9</c:v>
                </c:pt>
                <c:pt idx="2">
                  <c:v>4</c:v>
                </c:pt>
              </c:numCache>
            </c:numRef>
          </c:val>
          <c:extLst>
            <c:ext xmlns:c16="http://schemas.microsoft.com/office/drawing/2014/chart" uri="{C3380CC4-5D6E-409C-BE32-E72D297353CC}">
              <c16:uniqueId val="{00000006-E7CC-4AAA-9089-2BB02B15D3D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all" spc="120" normalizeH="0" baseline="0">
                <a:solidFill>
                  <a:schemeClr val="tx1">
                    <a:lumMod val="65000"/>
                    <a:lumOff val="35000"/>
                  </a:schemeClr>
                </a:solidFill>
                <a:latin typeface="+mn-lt"/>
                <a:ea typeface="+mn-ea"/>
                <a:cs typeface="+mn-cs"/>
              </a:defRPr>
            </a:pPr>
            <a:r>
              <a:rPr lang="pt-BR" b="0"/>
              <a:t>Divulgação por setor</a:t>
            </a:r>
          </a:p>
        </c:rich>
      </c:tx>
      <c:overlay val="0"/>
      <c:spPr>
        <a:noFill/>
        <a:ln>
          <a:noFill/>
        </a:ln>
        <a:effectLst/>
      </c:spPr>
      <c:txPr>
        <a:bodyPr rot="0" spcFirstLastPara="1" vertOverflow="ellipsis" vert="horz" wrap="square" anchor="ctr" anchorCtr="1"/>
        <a:lstStyle/>
        <a:p>
          <a:pPr>
            <a:defRPr sz="2128" b="0" i="0" u="none" strike="noStrike" kern="1200" cap="all" spc="120" normalizeH="0" baseline="0">
              <a:solidFill>
                <a:schemeClr val="tx1">
                  <a:lumMod val="65000"/>
                  <a:lumOff val="35000"/>
                </a:schemeClr>
              </a:solidFill>
              <a:latin typeface="+mn-lt"/>
              <a:ea typeface="+mn-ea"/>
              <a:cs typeface="+mn-cs"/>
            </a:defRPr>
          </a:pPr>
          <a:endParaRPr lang="pt-BR"/>
        </a:p>
      </c:txPr>
    </c:title>
    <c:autoTitleDeleted val="0"/>
    <c:plotArea>
      <c:layout/>
      <c:barChart>
        <c:barDir val="bar"/>
        <c:grouping val="stacked"/>
        <c:varyColors val="0"/>
        <c:ser>
          <c:idx val="0"/>
          <c:order val="0"/>
          <c:tx>
            <c:strRef>
              <c:f>'questão 1'!$G$4</c:f>
              <c:strCache>
                <c:ptCount val="1"/>
                <c:pt idx="0">
                  <c:v>NÃO DIVULGADO</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'questão 1'!$F$5:$F$14</c:f>
              <c:strCache>
                <c:ptCount val="10"/>
                <c:pt idx="0">
                  <c:v>Bens Industriais</c:v>
                </c:pt>
                <c:pt idx="1">
                  <c:v>Comunicações</c:v>
                </c:pt>
                <c:pt idx="2">
                  <c:v>Consumo Cíclico</c:v>
                </c:pt>
                <c:pt idx="3">
                  <c:v>Consumo não Cíclico</c:v>
                </c:pt>
                <c:pt idx="4">
                  <c:v>Financeiro</c:v>
                </c:pt>
                <c:pt idx="5">
                  <c:v>Materiais Básicos</c:v>
                </c:pt>
                <c:pt idx="6">
                  <c:v>Petróleo, Gás e Biocombustíveis</c:v>
                </c:pt>
                <c:pt idx="7">
                  <c:v>Saúde</c:v>
                </c:pt>
                <c:pt idx="8">
                  <c:v>Tecnologia da Informação</c:v>
                </c:pt>
                <c:pt idx="9">
                  <c:v>Utilidade Pública</c:v>
                </c:pt>
              </c:strCache>
            </c:strRef>
          </c:cat>
          <c:val>
            <c:numRef>
              <c:f>'questão 1'!$G$5:$G$14</c:f>
              <c:numCache>
                <c:formatCode>General</c:formatCode>
                <c:ptCount val="10"/>
                <c:pt idx="0">
                  <c:v>1</c:v>
                </c:pt>
                <c:pt idx="2">
                  <c:v>1</c:v>
                </c:pt>
                <c:pt idx="3">
                  <c:v>1</c:v>
                </c:pt>
                <c:pt idx="5">
                  <c:v>1</c:v>
                </c:pt>
              </c:numCache>
            </c:numRef>
          </c:val>
          <c:extLst>
            <c:ext xmlns:c16="http://schemas.microsoft.com/office/drawing/2014/chart" uri="{C3380CC4-5D6E-409C-BE32-E72D297353CC}">
              <c16:uniqueId val="{00000000-9823-40E4-9B8F-A10036035ACC}"/>
            </c:ext>
          </c:extLst>
        </c:ser>
        <c:ser>
          <c:idx val="1"/>
          <c:order val="1"/>
          <c:tx>
            <c:strRef>
              <c:f>'questão 1'!$H$4</c:f>
              <c:strCache>
                <c:ptCount val="1"/>
                <c:pt idx="0">
                  <c:v>2023</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'questão 1'!$F$5:$F$14</c:f>
              <c:strCache>
                <c:ptCount val="10"/>
                <c:pt idx="0">
                  <c:v>Bens Industriais</c:v>
                </c:pt>
                <c:pt idx="1">
                  <c:v>Comunicações</c:v>
                </c:pt>
                <c:pt idx="2">
                  <c:v>Consumo Cíclico</c:v>
                </c:pt>
                <c:pt idx="3">
                  <c:v>Consumo não Cíclico</c:v>
                </c:pt>
                <c:pt idx="4">
                  <c:v>Financeiro</c:v>
                </c:pt>
                <c:pt idx="5">
                  <c:v>Materiais Básicos</c:v>
                </c:pt>
                <c:pt idx="6">
                  <c:v>Petróleo, Gás e Biocombustíveis</c:v>
                </c:pt>
                <c:pt idx="7">
                  <c:v>Saúde</c:v>
                </c:pt>
                <c:pt idx="8">
                  <c:v>Tecnologia da Informação</c:v>
                </c:pt>
                <c:pt idx="9">
                  <c:v>Utilidade Pública</c:v>
                </c:pt>
              </c:strCache>
            </c:strRef>
          </c:cat>
          <c:val>
            <c:numRef>
              <c:f>'questão 1'!$H$5:$H$14</c:f>
              <c:numCache>
                <c:formatCode>General</c:formatCode>
                <c:ptCount val="10"/>
                <c:pt idx="0">
                  <c:v>7</c:v>
                </c:pt>
                <c:pt idx="1">
                  <c:v>2</c:v>
                </c:pt>
                <c:pt idx="2">
                  <c:v>15</c:v>
                </c:pt>
                <c:pt idx="3">
                  <c:v>10</c:v>
                </c:pt>
                <c:pt idx="4">
                  <c:v>14</c:v>
                </c:pt>
                <c:pt idx="5">
                  <c:v>8</c:v>
                </c:pt>
                <c:pt idx="6">
                  <c:v>8</c:v>
                </c:pt>
                <c:pt idx="7">
                  <c:v>4</c:v>
                </c:pt>
                <c:pt idx="8">
                  <c:v>1</c:v>
                </c:pt>
                <c:pt idx="9">
                  <c:v>13</c:v>
                </c:pt>
              </c:numCache>
            </c:numRef>
          </c:val>
          <c:extLst>
            <c:ext xmlns:c16="http://schemas.microsoft.com/office/drawing/2014/chart" uri="{C3380CC4-5D6E-409C-BE32-E72D297353CC}">
              <c16:uniqueId val="{00000001-9823-40E4-9B8F-A10036035ACC}"/>
            </c:ext>
          </c:extLst>
        </c:ser>
        <c:ser>
          <c:idx val="2"/>
          <c:order val="2"/>
          <c:tx>
            <c:strRef>
              <c:f>'questão 1'!$I$4</c:f>
              <c:strCache>
                <c:ptCount val="1"/>
                <c:pt idx="0">
                  <c:v>2022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'questão 1'!$F$5:$F$14</c:f>
              <c:strCache>
                <c:ptCount val="10"/>
                <c:pt idx="0">
                  <c:v>Bens Industriais</c:v>
                </c:pt>
                <c:pt idx="1">
                  <c:v>Comunicações</c:v>
                </c:pt>
                <c:pt idx="2">
                  <c:v>Consumo Cíclico</c:v>
                </c:pt>
                <c:pt idx="3">
                  <c:v>Consumo não Cíclico</c:v>
                </c:pt>
                <c:pt idx="4">
                  <c:v>Financeiro</c:v>
                </c:pt>
                <c:pt idx="5">
                  <c:v>Materiais Básicos</c:v>
                </c:pt>
                <c:pt idx="6">
                  <c:v>Petróleo, Gás e Biocombustíveis</c:v>
                </c:pt>
                <c:pt idx="7">
                  <c:v>Saúde</c:v>
                </c:pt>
                <c:pt idx="8">
                  <c:v>Tecnologia da Informação</c:v>
                </c:pt>
                <c:pt idx="9">
                  <c:v>Utilidade Pública</c:v>
                </c:pt>
              </c:strCache>
            </c:strRef>
          </c:cat>
          <c:val>
            <c:numRef>
              <c:f>'questão 1'!$I$5:$I$14</c:f>
              <c:numCache>
                <c:formatCode>General</c:formatCode>
                <c:ptCount val="10"/>
                <c:pt idx="2">
                  <c:v>3</c:v>
                </c:pt>
                <c:pt idx="3">
                  <c:v>1</c:v>
                </c:pt>
                <c:pt idx="4">
                  <c:v>1</c:v>
                </c:pt>
                <c:pt idx="5">
                  <c:v>1</c:v>
                </c:pt>
                <c:pt idx="6">
                  <c:v>1</c:v>
                </c:pt>
                <c:pt idx="7">
                  <c:v>1</c:v>
                </c:pt>
                <c:pt idx="8">
                  <c:v>1</c:v>
                </c:pt>
              </c:numCache>
            </c:numRef>
          </c:val>
          <c:extLst>
            <c:ext xmlns:c16="http://schemas.microsoft.com/office/drawing/2014/chart" uri="{C3380CC4-5D6E-409C-BE32-E72D297353CC}">
              <c16:uniqueId val="{00000002-9823-40E4-9B8F-A10036035ACC}"/>
            </c:ext>
          </c:extLst>
        </c:ser>
        <c:dLbls>
          <c:dLblPos val="ctr"/>
          <c:showLegendKey val="0"/>
          <c:showVal val="1"/>
          <c:showCatName val="0"/>
          <c:showSerName val="0"/>
          <c:showPercent val="0"/>
          <c:showBubbleSize val="0"/>
        </c:dLbls>
        <c:gapWidth val="79"/>
        <c:overlap val="100"/>
        <c:axId val="1726735679"/>
        <c:axId val="1726735199"/>
      </c:barChart>
      <c:catAx>
        <c:axId val="17267356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rgbClr val="002060"/>
                </a:solidFill>
                <a:latin typeface="+mn-lt"/>
                <a:ea typeface="+mn-ea"/>
                <a:cs typeface="+mn-cs"/>
              </a:defRPr>
            </a:pPr>
            <a:endParaRPr lang="pt-BR"/>
          </a:p>
        </c:txPr>
        <c:crossAx val="1726735199"/>
        <c:crosses val="autoZero"/>
        <c:auto val="1"/>
        <c:lblAlgn val="ctr"/>
        <c:lblOffset val="100"/>
        <c:noMultiLvlLbl val="0"/>
      </c:catAx>
      <c:valAx>
        <c:axId val="1726735199"/>
        <c:scaling>
          <c:orientation val="minMax"/>
        </c:scaling>
        <c:delete val="1"/>
        <c:axPos val="b"/>
        <c:numFmt formatCode="General" sourceLinked="1"/>
        <c:majorTickMark val="none"/>
        <c:minorTickMark val="none"/>
        <c:tickLblPos val="nextTo"/>
        <c:crossAx val="172673567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pt-BR" sz="2800"/>
              <a:t>Divulgação por Segmento</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col"/>
        <c:grouping val="clustered"/>
        <c:varyColors val="0"/>
        <c:ser>
          <c:idx val="0"/>
          <c:order val="0"/>
          <c:tx>
            <c:strRef>
              <c:f>'questão 1'!$L$4</c:f>
              <c:strCache>
                <c:ptCount val="1"/>
                <c:pt idx="0">
                  <c:v>2023</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'questão 1'!$K$5:$K$8</c:f>
              <c:strCache>
                <c:ptCount val="4"/>
                <c:pt idx="0">
                  <c:v>BOLSA</c:v>
                </c:pt>
                <c:pt idx="1">
                  <c:v>BOVESPA NIVEL 1</c:v>
                </c:pt>
                <c:pt idx="2">
                  <c:v>BOVESPA NIVEL 2</c:v>
                </c:pt>
                <c:pt idx="3">
                  <c:v>NOVO MERCADO</c:v>
                </c:pt>
              </c:strCache>
            </c:strRef>
          </c:cat>
          <c:val>
            <c:numRef>
              <c:f>'questão 1'!$L$5:$L$8</c:f>
              <c:numCache>
                <c:formatCode>General</c:formatCode>
                <c:ptCount val="4"/>
                <c:pt idx="0">
                  <c:v>4</c:v>
                </c:pt>
                <c:pt idx="1">
                  <c:v>10</c:v>
                </c:pt>
                <c:pt idx="2">
                  <c:v>10</c:v>
                </c:pt>
                <c:pt idx="3">
                  <c:v>58</c:v>
                </c:pt>
              </c:numCache>
            </c:numRef>
          </c:val>
          <c:extLst>
            <c:ext xmlns:c16="http://schemas.microsoft.com/office/drawing/2014/chart" uri="{C3380CC4-5D6E-409C-BE32-E72D297353CC}">
              <c16:uniqueId val="{00000000-D406-4143-86BC-CCAB1F297EEB}"/>
            </c:ext>
          </c:extLst>
        </c:ser>
        <c:ser>
          <c:idx val="1"/>
          <c:order val="1"/>
          <c:tx>
            <c:strRef>
              <c:f>'questão 1'!$M$4</c:f>
              <c:strCache>
                <c:ptCount val="1"/>
                <c:pt idx="0">
                  <c:v>2022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'questão 1'!$K$5:$K$8</c:f>
              <c:strCache>
                <c:ptCount val="4"/>
                <c:pt idx="0">
                  <c:v>BOLSA</c:v>
                </c:pt>
                <c:pt idx="1">
                  <c:v>BOVESPA NIVEL 1</c:v>
                </c:pt>
                <c:pt idx="2">
                  <c:v>BOVESPA NIVEL 2</c:v>
                </c:pt>
                <c:pt idx="3">
                  <c:v>NOVO MERCADO</c:v>
                </c:pt>
              </c:strCache>
            </c:strRef>
          </c:cat>
          <c:val>
            <c:numRef>
              <c:f>'questão 1'!$M$5:$M$8</c:f>
              <c:numCache>
                <c:formatCode>General</c:formatCode>
                <c:ptCount val="4"/>
                <c:pt idx="1">
                  <c:v>1</c:v>
                </c:pt>
                <c:pt idx="3">
                  <c:v>8</c:v>
                </c:pt>
              </c:numCache>
            </c:numRef>
          </c:val>
          <c:extLst>
            <c:ext xmlns:c16="http://schemas.microsoft.com/office/drawing/2014/chart" uri="{C3380CC4-5D6E-409C-BE32-E72D297353CC}">
              <c16:uniqueId val="{00000001-D406-4143-86BC-CCAB1F297EEB}"/>
            </c:ext>
          </c:extLst>
        </c:ser>
        <c:ser>
          <c:idx val="2"/>
          <c:order val="2"/>
          <c:tx>
            <c:strRef>
              <c:f>'questão 1'!$N$4</c:f>
              <c:strCache>
                <c:ptCount val="1"/>
                <c:pt idx="0">
                  <c:v>NÃO DIVULGADO</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'questão 1'!$K$5:$K$8</c:f>
              <c:strCache>
                <c:ptCount val="4"/>
                <c:pt idx="0">
                  <c:v>BOLSA</c:v>
                </c:pt>
                <c:pt idx="1">
                  <c:v>BOVESPA NIVEL 1</c:v>
                </c:pt>
                <c:pt idx="2">
                  <c:v>BOVESPA NIVEL 2</c:v>
                </c:pt>
                <c:pt idx="3">
                  <c:v>NOVO MERCADO</c:v>
                </c:pt>
              </c:strCache>
            </c:strRef>
          </c:cat>
          <c:val>
            <c:numRef>
              <c:f>'questão 1'!$N$5:$N$8</c:f>
              <c:numCache>
                <c:formatCode>General</c:formatCode>
                <c:ptCount val="4"/>
                <c:pt idx="1">
                  <c:v>1</c:v>
                </c:pt>
                <c:pt idx="2">
                  <c:v>1</c:v>
                </c:pt>
                <c:pt idx="3">
                  <c:v>2</c:v>
                </c:pt>
              </c:numCache>
            </c:numRef>
          </c:val>
          <c:extLst>
            <c:ext xmlns:c16="http://schemas.microsoft.com/office/drawing/2014/chart" uri="{C3380CC4-5D6E-409C-BE32-E72D297353CC}">
              <c16:uniqueId val="{00000002-D406-4143-86BC-CCAB1F297EEB}"/>
            </c:ext>
          </c:extLst>
        </c:ser>
        <c:dLbls>
          <c:dLblPos val="outEnd"/>
          <c:showLegendKey val="0"/>
          <c:showVal val="1"/>
          <c:showCatName val="0"/>
          <c:showSerName val="0"/>
          <c:showPercent val="0"/>
          <c:showBubbleSize val="0"/>
        </c:dLbls>
        <c:gapWidth val="219"/>
        <c:overlap val="-27"/>
        <c:axId val="1840166783"/>
        <c:axId val="1840193663"/>
      </c:barChart>
      <c:catAx>
        <c:axId val="1840166783"/>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pt-BR"/>
          </a:p>
        </c:txPr>
        <c:crossAx val="1840193663"/>
        <c:crosses val="autoZero"/>
        <c:auto val="1"/>
        <c:lblAlgn val="ctr"/>
        <c:lblOffset val="100"/>
        <c:noMultiLvlLbl val="0"/>
      </c:catAx>
      <c:valAx>
        <c:axId val="1840193663"/>
        <c:scaling>
          <c:orientation val="minMax"/>
        </c:scaling>
        <c:delete val="1"/>
        <c:axPos val="r"/>
        <c:numFmt formatCode="General" sourceLinked="1"/>
        <c:majorTickMark val="none"/>
        <c:minorTickMark val="none"/>
        <c:tickLblPos val="nextTo"/>
        <c:crossAx val="1840166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'questao 2'!$B$3</c:f>
              <c:strCache>
                <c:ptCount val="1"/>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B05F-405B-803A-C897CA3D1B2F}"/>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B05F-405B-803A-C897CA3D1B2F}"/>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B05F-405B-803A-C897CA3D1B2F}"/>
              </c:ext>
            </c:extLst>
          </c:dPt>
          <c:dLbls>
            <c:dLbl>
              <c:idx val="0"/>
              <c:layout>
                <c:manualLayout>
                  <c:x val="-1.2015609669054505E-2"/>
                  <c:y val="1.1129793844668974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05F-405B-803A-C897CA3D1B2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pt-BR"/>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'questao 2'!$A$4:$A$6</c:f>
              <c:strCache>
                <c:ptCount val="3"/>
                <c:pt idx="0">
                  <c:v>Divulgaram</c:v>
                </c:pt>
                <c:pt idx="1">
                  <c:v>Não divulgaram</c:v>
                </c:pt>
                <c:pt idx="2">
                  <c:v>Não foi possível localizar a data de divulgação</c:v>
                </c:pt>
              </c:strCache>
            </c:strRef>
          </c:cat>
          <c:val>
            <c:numRef>
              <c:f>'questao 2'!$B$4:$B$6</c:f>
              <c:numCache>
                <c:formatCode>General</c:formatCode>
                <c:ptCount val="3"/>
                <c:pt idx="0">
                  <c:v>6</c:v>
                </c:pt>
                <c:pt idx="1">
                  <c:v>71</c:v>
                </c:pt>
                <c:pt idx="2">
                  <c:v>5</c:v>
                </c:pt>
              </c:numCache>
            </c:numRef>
          </c:val>
          <c:extLst>
            <c:ext xmlns:c16="http://schemas.microsoft.com/office/drawing/2014/chart" uri="{C3380CC4-5D6E-409C-BE32-E72D297353CC}">
              <c16:uniqueId val="{00000006-B05F-405B-803A-C897CA3D1B2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74193929281880266"/>
          <c:y val="0.30149024336759717"/>
          <c:w val="0.24937172944619984"/>
          <c:h val="0.493226892386286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solidFill>
                <a:latin typeface="+mn-lt"/>
                <a:ea typeface="+mn-ea"/>
                <a:cs typeface="+mn-cs"/>
              </a:defRPr>
            </a:pPr>
            <a:r>
              <a:rPr lang="pt-BR" sz="2400" dirty="0">
                <a:solidFill>
                  <a:schemeClr val="tx1"/>
                </a:solidFill>
              </a:rPr>
              <a:t>Divulgação dos relatórios*</a:t>
            </a:r>
            <a:r>
              <a:rPr lang="pt-BR" sz="2400" baseline="0" dirty="0">
                <a:solidFill>
                  <a:schemeClr val="tx1"/>
                </a:solidFill>
              </a:rPr>
              <a:t> - momento de divulgação</a:t>
            </a:r>
            <a:endParaRPr lang="pt-BR" sz="2400" dirty="0">
              <a:solidFill>
                <a:schemeClr val="tx1"/>
              </a:solidFill>
            </a:endParaRPr>
          </a:p>
        </c:rich>
      </c:tx>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solidFill>
              <a:latin typeface="+mn-lt"/>
              <a:ea typeface="+mn-ea"/>
              <a:cs typeface="+mn-cs"/>
            </a:defRPr>
          </a:pPr>
          <a:endParaRPr lang="pt-BR"/>
        </a:p>
      </c:txPr>
    </c:title>
    <c:autoTitleDeleted val="0"/>
    <c:plotArea>
      <c:layout/>
      <c:barChart>
        <c:barDir val="bar"/>
        <c:grouping val="stacked"/>
        <c:varyColors val="0"/>
        <c:ser>
          <c:idx val="0"/>
          <c:order val="0"/>
          <c:tx>
            <c:strRef>
              <c:f>'questao 2'!$A$9</c:f>
              <c:strCache>
                <c:ptCount val="1"/>
                <c:pt idx="0">
                  <c:v>Até o prazo de entrega das DFs</c:v>
                </c:pt>
              </c:strCache>
            </c:strRef>
          </c:tx>
          <c:spPr>
            <a:solidFill>
              <a:srgbClr val="D13D98"/>
            </a:solidFill>
            <a:ln>
              <a:noFill/>
            </a:ln>
            <a:effectLst/>
          </c:spPr>
          <c:invertIfNegative val="0"/>
          <c:dLbls>
            <c:dLbl>
              <c:idx val="0"/>
              <c:tx>
                <c:rich>
                  <a:bodyPr/>
                  <a:lstStyle/>
                  <a:p>
                    <a:fld id="{236599E8-66D4-440D-B13F-A4B7F74D9DAE}" type="CELLRANGE">
                      <a:rPr lang="pt-BR"/>
                      <a:pPr/>
                      <a:t>[INTERVALODACÉLULA]</a:t>
                    </a:fld>
                    <a:r>
                      <a:rPr lang="pt-BR" baseline="0"/>
                      <a:t>; </a:t>
                    </a:r>
                    <a:fld id="{9CC2564A-C994-48CA-A8E1-48799FFB5608}" type="VALUE">
                      <a:rPr lang="pt-BR" baseline="0"/>
                      <a:pPr/>
                      <a:t>[VALOR]</a:t>
                    </a:fld>
                    <a:endParaRPr lang="pt-BR"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C24-4A98-B98D-EECE80DFC6A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1">
                          <a:lumMod val="35000"/>
                          <a:lumOff val="65000"/>
                        </a:schemeClr>
                      </a:solidFill>
                    </a:ln>
                    <a:effectLst/>
                  </c:spPr>
                </c15:leaderLines>
              </c:ext>
            </c:extLst>
          </c:dLbls>
          <c:val>
            <c:numRef>
              <c:f>'questao 2'!$B$9</c:f>
              <c:numCache>
                <c:formatCode>General</c:formatCode>
                <c:ptCount val="1"/>
                <c:pt idx="0">
                  <c:v>6</c:v>
                </c:pt>
              </c:numCache>
            </c:numRef>
          </c:val>
          <c:extLst>
            <c:ext xmlns:c15="http://schemas.microsoft.com/office/drawing/2012/chart" uri="{02D57815-91ED-43cb-92C2-25804820EDAC}">
              <c15:datalabelsRange>
                <c15:f>'questao 2'!$C$9</c15:f>
                <c15:dlblRangeCache>
                  <c:ptCount val="1"/>
                  <c:pt idx="0">
                    <c:v>7%</c:v>
                  </c:pt>
                </c15:dlblRangeCache>
              </c15:datalabelsRange>
            </c:ext>
            <c:ext xmlns:c16="http://schemas.microsoft.com/office/drawing/2014/chart" uri="{C3380CC4-5D6E-409C-BE32-E72D297353CC}">
              <c16:uniqueId val="{00000001-BC24-4A98-B98D-EECE80DFC6AA}"/>
            </c:ext>
          </c:extLst>
        </c:ser>
        <c:ser>
          <c:idx val="1"/>
          <c:order val="1"/>
          <c:tx>
            <c:strRef>
              <c:f>'questao 2'!$A$10</c:f>
              <c:strCache>
                <c:ptCount val="1"/>
                <c:pt idx="0">
                  <c:v>Até o prazo de entrega do FR</c:v>
                </c:pt>
              </c:strCache>
            </c:strRef>
          </c:tx>
          <c:spPr>
            <a:solidFill>
              <a:schemeClr val="accent5">
                <a:lumMod val="75000"/>
              </a:schemeClr>
            </a:solidFill>
            <a:ln>
              <a:noFill/>
            </a:ln>
            <a:effectLst/>
          </c:spPr>
          <c:invertIfNegative val="0"/>
          <c:dLbls>
            <c:dLbl>
              <c:idx val="0"/>
              <c:tx>
                <c:rich>
                  <a:bodyPr/>
                  <a:lstStyle/>
                  <a:p>
                    <a:fld id="{EC656DCE-220B-4219-891A-453DDEDC94A3}" type="CELLRANGE">
                      <a:rPr lang="pt-BR"/>
                      <a:pPr/>
                      <a:t>[INTERVALODACÉLULA]</a:t>
                    </a:fld>
                    <a:r>
                      <a:rPr lang="pt-BR" baseline="0"/>
                      <a:t>; </a:t>
                    </a:r>
                    <a:fld id="{7AB652DD-43DC-409D-BB4B-10F0831154F4}" type="VALUE">
                      <a:rPr lang="pt-BR" baseline="0"/>
                      <a:pPr/>
                      <a:t>[VALOR]</a:t>
                    </a:fld>
                    <a:endParaRPr lang="pt-BR"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C24-4A98-B98D-EECE80DFC6A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1">
                          <a:lumMod val="35000"/>
                          <a:lumOff val="65000"/>
                        </a:schemeClr>
                      </a:solidFill>
                    </a:ln>
                    <a:effectLst/>
                  </c:spPr>
                </c15:leaderLines>
              </c:ext>
            </c:extLst>
          </c:dLbls>
          <c:val>
            <c:numRef>
              <c:f>'questao 2'!$B$10</c:f>
              <c:numCache>
                <c:formatCode>General</c:formatCode>
                <c:ptCount val="1"/>
                <c:pt idx="0">
                  <c:v>39</c:v>
                </c:pt>
              </c:numCache>
            </c:numRef>
          </c:val>
          <c:extLst>
            <c:ext xmlns:c15="http://schemas.microsoft.com/office/drawing/2012/chart" uri="{02D57815-91ED-43cb-92C2-25804820EDAC}">
              <c15:datalabelsRange>
                <c15:f>'questao 2'!$C$10</c15:f>
                <c15:dlblRangeCache>
                  <c:ptCount val="1"/>
                  <c:pt idx="0">
                    <c:v>48%</c:v>
                  </c:pt>
                </c15:dlblRangeCache>
              </c15:datalabelsRange>
            </c:ext>
            <c:ext xmlns:c16="http://schemas.microsoft.com/office/drawing/2014/chart" uri="{C3380CC4-5D6E-409C-BE32-E72D297353CC}">
              <c16:uniqueId val="{00000003-BC24-4A98-B98D-EECE80DFC6AA}"/>
            </c:ext>
          </c:extLst>
        </c:ser>
        <c:ser>
          <c:idx val="2"/>
          <c:order val="2"/>
          <c:tx>
            <c:strRef>
              <c:f>'questao 2'!$A$11</c:f>
              <c:strCache>
                <c:ptCount val="1"/>
                <c:pt idx="0">
                  <c:v>Até 9 meses do encerramento do Exercício Social</c:v>
                </c:pt>
              </c:strCache>
            </c:strRef>
          </c:tx>
          <c:spPr>
            <a:solidFill>
              <a:srgbClr val="7030A0"/>
            </a:solidFill>
            <a:ln>
              <a:noFill/>
            </a:ln>
            <a:effectLst/>
          </c:spPr>
          <c:invertIfNegative val="0"/>
          <c:dLbls>
            <c:dLbl>
              <c:idx val="0"/>
              <c:tx>
                <c:rich>
                  <a:bodyPr/>
                  <a:lstStyle/>
                  <a:p>
                    <a:fld id="{1D73D5D0-E0F4-46FB-9B7C-2A551BBA9C19}" type="CELLRANGE">
                      <a:rPr lang="pt-BR"/>
                      <a:pPr/>
                      <a:t>[INTERVALODACÉLULA]</a:t>
                    </a:fld>
                    <a:r>
                      <a:rPr lang="pt-BR" baseline="0"/>
                      <a:t>; </a:t>
                    </a:r>
                    <a:fld id="{44CF9F08-D78E-4A3E-B8D7-86CB862E43C2}" type="VALUE">
                      <a:rPr lang="pt-BR" baseline="0"/>
                      <a:pPr/>
                      <a:t>[VALOR]</a:t>
                    </a:fld>
                    <a:endParaRPr lang="pt-BR"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C24-4A98-B98D-EECE80DFC6A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1">
                          <a:lumMod val="35000"/>
                          <a:lumOff val="65000"/>
                        </a:schemeClr>
                      </a:solidFill>
                    </a:ln>
                    <a:effectLst/>
                  </c:spPr>
                </c15:leaderLines>
              </c:ext>
            </c:extLst>
          </c:dLbls>
          <c:val>
            <c:numRef>
              <c:f>'questao 2'!$B$11</c:f>
              <c:numCache>
                <c:formatCode>General</c:formatCode>
                <c:ptCount val="1"/>
                <c:pt idx="0">
                  <c:v>32</c:v>
                </c:pt>
              </c:numCache>
            </c:numRef>
          </c:val>
          <c:extLst>
            <c:ext xmlns:c15="http://schemas.microsoft.com/office/drawing/2012/chart" uri="{02D57815-91ED-43cb-92C2-25804820EDAC}">
              <c15:datalabelsRange>
                <c15:f>'questao 2'!$C$11</c15:f>
                <c15:dlblRangeCache>
                  <c:ptCount val="1"/>
                  <c:pt idx="0">
                    <c:v>39%</c:v>
                  </c:pt>
                </c15:dlblRangeCache>
              </c15:datalabelsRange>
            </c:ext>
            <c:ext xmlns:c16="http://schemas.microsoft.com/office/drawing/2014/chart" uri="{C3380CC4-5D6E-409C-BE32-E72D297353CC}">
              <c16:uniqueId val="{00000005-BC24-4A98-B98D-EECE80DFC6AA}"/>
            </c:ext>
          </c:extLst>
        </c:ser>
        <c:ser>
          <c:idx val="3"/>
          <c:order val="3"/>
          <c:tx>
            <c:strRef>
              <c:f>'questao 2'!$A$12</c:f>
              <c:strCache>
                <c:ptCount val="1"/>
                <c:pt idx="0">
                  <c:v>Não foi possível localizar a data de divulgação</c:v>
                </c:pt>
              </c:strCache>
            </c:strRef>
          </c:tx>
          <c:spPr>
            <a:solidFill>
              <a:schemeClr val="accent2">
                <a:lumMod val="50000"/>
              </a:schemeClr>
            </a:solidFill>
            <a:ln>
              <a:noFill/>
            </a:ln>
            <a:effectLst/>
          </c:spPr>
          <c:invertIfNegative val="0"/>
          <c:dLbls>
            <c:dLbl>
              <c:idx val="0"/>
              <c:tx>
                <c:rich>
                  <a:bodyPr/>
                  <a:lstStyle/>
                  <a:p>
                    <a:fld id="{1FD3E179-AFFB-486D-BD18-6AE3D8968F83}" type="CELLRANGE">
                      <a:rPr lang="pt-BR"/>
                      <a:pPr/>
                      <a:t>[INTERVALODACÉLULA]</a:t>
                    </a:fld>
                    <a:r>
                      <a:rPr lang="pt-BR" baseline="0"/>
                      <a:t>; </a:t>
                    </a:r>
                    <a:fld id="{2FE4EA22-1086-4E32-AAE6-0D8C4C3BEA63}" type="VALUE">
                      <a:rPr lang="pt-BR" baseline="0"/>
                      <a:pPr/>
                      <a:t>[VALOR]</a:t>
                    </a:fld>
                    <a:endParaRPr lang="pt-BR"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C24-4A98-B98D-EECE80DFC6A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1">
                          <a:lumMod val="35000"/>
                          <a:lumOff val="65000"/>
                        </a:schemeClr>
                      </a:solidFill>
                    </a:ln>
                    <a:effectLst/>
                  </c:spPr>
                </c15:leaderLines>
              </c:ext>
            </c:extLst>
          </c:dLbls>
          <c:val>
            <c:numRef>
              <c:f>'questao 2'!$B$12</c:f>
              <c:numCache>
                <c:formatCode>General</c:formatCode>
                <c:ptCount val="1"/>
                <c:pt idx="0">
                  <c:v>5</c:v>
                </c:pt>
              </c:numCache>
            </c:numRef>
          </c:val>
          <c:extLst>
            <c:ext xmlns:c15="http://schemas.microsoft.com/office/drawing/2012/chart" uri="{02D57815-91ED-43cb-92C2-25804820EDAC}">
              <c15:datalabelsRange>
                <c15:f>'questao 2'!$C$12</c15:f>
                <c15:dlblRangeCache>
                  <c:ptCount val="1"/>
                  <c:pt idx="0">
                    <c:v>6%</c:v>
                  </c:pt>
                </c15:dlblRangeCache>
              </c15:datalabelsRange>
            </c:ext>
            <c:ext xmlns:c16="http://schemas.microsoft.com/office/drawing/2014/chart" uri="{C3380CC4-5D6E-409C-BE32-E72D297353CC}">
              <c16:uniqueId val="{00000007-BC24-4A98-B98D-EECE80DFC6AA}"/>
            </c:ext>
          </c:extLst>
        </c:ser>
        <c:dLbls>
          <c:dLblPos val="ctr"/>
          <c:showLegendKey val="0"/>
          <c:showVal val="1"/>
          <c:showCatName val="0"/>
          <c:showSerName val="0"/>
          <c:showPercent val="0"/>
          <c:showBubbleSize val="0"/>
        </c:dLbls>
        <c:gapWidth val="79"/>
        <c:overlap val="100"/>
        <c:axId val="2030538799"/>
        <c:axId val="2030539279"/>
      </c:barChart>
      <c:catAx>
        <c:axId val="2030538799"/>
        <c:scaling>
          <c:orientation val="maxMin"/>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030539279"/>
        <c:crosses val="autoZero"/>
        <c:auto val="1"/>
        <c:lblAlgn val="ctr"/>
        <c:lblOffset val="100"/>
        <c:noMultiLvlLbl val="0"/>
      </c:catAx>
      <c:valAx>
        <c:axId val="2030539279"/>
        <c:scaling>
          <c:orientation val="minMax"/>
        </c:scaling>
        <c:delete val="1"/>
        <c:axPos val="t"/>
        <c:numFmt formatCode="General" sourceLinked="1"/>
        <c:majorTickMark val="none"/>
        <c:minorTickMark val="none"/>
        <c:tickLblPos val="nextTo"/>
        <c:crossAx val="2030538799"/>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pt-BR" sz="2000" dirty="0">
                <a:solidFill>
                  <a:schemeClr val="tx1"/>
                </a:solidFill>
              </a:rPr>
              <a:t>Quantas companhias afirmaram</a:t>
            </a:r>
            <a:r>
              <a:rPr lang="pt-BR" sz="2000" baseline="0" dirty="0">
                <a:solidFill>
                  <a:schemeClr val="tx1"/>
                </a:solidFill>
              </a:rPr>
              <a:t> utilizar </a:t>
            </a:r>
            <a:r>
              <a:rPr lang="pt-BR" sz="2000" dirty="0">
                <a:solidFill>
                  <a:schemeClr val="tx1"/>
                </a:solidFill>
              </a:rPr>
              <a:t>ao menos um </a:t>
            </a:r>
            <a:r>
              <a:rPr lang="pt-BR" sz="2000" i="1" dirty="0">
                <a:solidFill>
                  <a:schemeClr val="tx1"/>
                </a:solidFill>
              </a:rPr>
              <a:t>framework</a:t>
            </a:r>
            <a:r>
              <a:rPr lang="pt-BR" sz="2000" dirty="0">
                <a:solidFill>
                  <a:schemeClr val="tx1"/>
                </a:solidFill>
              </a:rPr>
              <a:t> utilizado também pelo ISSB na elaboração das normas?</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pt-BR"/>
        </a:p>
      </c:txPr>
    </c:title>
    <c:autoTitleDeleted val="0"/>
    <c:plotArea>
      <c:layout/>
      <c:pieChart>
        <c:varyColors val="1"/>
        <c:ser>
          <c:idx val="0"/>
          <c:order val="0"/>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7F40-4711-89A4-3ED7D3FD1E66}"/>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7F40-4711-89A4-3ED7D3FD1E66}"/>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pt-BR"/>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'questão 4'!$A$4:$A$5</c:f>
              <c:strCache>
                <c:ptCount val="2"/>
                <c:pt idx="0">
                  <c:v>Ao menos 1</c:v>
                </c:pt>
                <c:pt idx="1">
                  <c:v>Nenhum</c:v>
                </c:pt>
              </c:strCache>
            </c:strRef>
          </c:cat>
          <c:val>
            <c:numRef>
              <c:f>'questão 4'!$B$4:$B$5</c:f>
              <c:numCache>
                <c:formatCode>General</c:formatCode>
                <c:ptCount val="2"/>
                <c:pt idx="0">
                  <c:v>81</c:v>
                </c:pt>
                <c:pt idx="1">
                  <c:v>10</c:v>
                </c:pt>
              </c:numCache>
            </c:numRef>
          </c:val>
          <c:extLst>
            <c:ext xmlns:c16="http://schemas.microsoft.com/office/drawing/2014/chart" uri="{C3380CC4-5D6E-409C-BE32-E72D297353CC}">
              <c16:uniqueId val="{00000004-7F40-4711-89A4-3ED7D3FD1E66}"/>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23605051176476147"/>
          <c:y val="0.88389860083642458"/>
          <c:w val="0.52789897647047701"/>
          <c:h val="6.348702504282438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pt-BR"/>
              <a:t>Frameworks</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pt-BR"/>
        </a:p>
      </c:txPr>
    </c:title>
    <c:autoTitleDeleted val="0"/>
    <c:plotArea>
      <c:layout/>
      <c:barChart>
        <c:barDir val="bar"/>
        <c:grouping val="clustered"/>
        <c:varyColors val="0"/>
        <c:ser>
          <c:idx val="0"/>
          <c:order val="0"/>
          <c:tx>
            <c:strRef>
              <c:f>'questão 4'!$H$3</c:f>
              <c:strCache>
                <c:ptCount val="1"/>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dLbl>
              <c:idx val="0"/>
              <c:layout>
                <c:manualLayout>
                  <c:x val="0"/>
                  <c:y val="-5.3794058975654233E-3"/>
                </c:manualLayout>
              </c:layout>
              <c:tx>
                <c:rich>
                  <a:bodyPr/>
                  <a:lstStyle/>
                  <a:p>
                    <a:fld id="{704B7FD6-5026-4183-BFEA-9E0915A6130A}" type="CELLRANGE">
                      <a:rPr lang="en-US" baseline="0"/>
                      <a:pPr/>
                      <a:t>[INTERVALODACÉLULA]</a:t>
                    </a:fld>
                    <a:r>
                      <a:rPr lang="en-US" baseline="0"/>
                      <a:t>; </a:t>
                    </a:r>
                    <a:fld id="{E0BD5EBE-CFD9-4C04-B31B-E1F3574905BC}" type="VALUE">
                      <a:rPr lang="en-US" baseline="0"/>
                      <a:pPr/>
                      <a:t>[VALOR]</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DB8-48A0-8DA7-85B15795FEAB}"/>
                </c:ext>
              </c:extLst>
            </c:dLbl>
            <c:dLbl>
              <c:idx val="1"/>
              <c:tx>
                <c:rich>
                  <a:bodyPr/>
                  <a:lstStyle/>
                  <a:p>
                    <a:fld id="{162421BF-FF6E-48ED-AC00-5AD1F94B99D8}" type="CELLRANGE">
                      <a:rPr lang="pt-BR"/>
                      <a:pPr/>
                      <a:t>[INTERVALODACÉLULA]</a:t>
                    </a:fld>
                    <a:r>
                      <a:rPr lang="pt-BR" baseline="0"/>
                      <a:t>; </a:t>
                    </a:r>
                    <a:fld id="{7052D524-6139-4C48-83BB-575593DD282B}"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DB8-48A0-8DA7-85B15795FEAB}"/>
                </c:ext>
              </c:extLst>
            </c:dLbl>
            <c:dLbl>
              <c:idx val="2"/>
              <c:tx>
                <c:rich>
                  <a:bodyPr/>
                  <a:lstStyle/>
                  <a:p>
                    <a:fld id="{088510ED-06BD-4DF3-869D-3B437C190406}" type="CELLRANGE">
                      <a:rPr lang="pt-BR"/>
                      <a:pPr/>
                      <a:t>[INTERVALODACÉLULA]</a:t>
                    </a:fld>
                    <a:r>
                      <a:rPr lang="pt-BR" baseline="0"/>
                      <a:t>; </a:t>
                    </a:r>
                    <a:fld id="{2E65567F-4C30-41BE-8096-ECE316B3E9A0}"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DB8-48A0-8DA7-85B15795FEAB}"/>
                </c:ext>
              </c:extLst>
            </c:dLbl>
            <c:dLbl>
              <c:idx val="3"/>
              <c:tx>
                <c:rich>
                  <a:bodyPr/>
                  <a:lstStyle/>
                  <a:p>
                    <a:fld id="{3A10DFBA-1DF0-417D-BBBD-13C73D66BEF8}" type="CELLRANGE">
                      <a:rPr lang="pt-BR"/>
                      <a:pPr/>
                      <a:t>[INTERVALODACÉLULA]</a:t>
                    </a:fld>
                    <a:r>
                      <a:rPr lang="pt-BR" baseline="0"/>
                      <a:t>; </a:t>
                    </a:r>
                    <a:fld id="{27334B20-59C0-4DAC-899D-B88539C9DBBA}" type="VALUE">
                      <a:rPr lang="pt-BR" baseline="0"/>
                      <a:pPr/>
                      <a:t>[VALOR]</a:t>
                    </a:fld>
                    <a:endParaRPr lang="pt-BR"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DB8-48A0-8DA7-85B15795FEA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'questão 4'!$G$4:$G$7</c:f>
              <c:strCache>
                <c:ptCount val="4"/>
                <c:pt idx="0">
                  <c:v>SASB</c:v>
                </c:pt>
                <c:pt idx="1">
                  <c:v>Relato Integrado</c:v>
                </c:pt>
                <c:pt idx="2">
                  <c:v>TCFD</c:v>
                </c:pt>
                <c:pt idx="3">
                  <c:v>WEF</c:v>
                </c:pt>
              </c:strCache>
            </c:strRef>
          </c:cat>
          <c:val>
            <c:numRef>
              <c:f>'questão 4'!$H$4:$H$7</c:f>
              <c:numCache>
                <c:formatCode>General</c:formatCode>
                <c:ptCount val="4"/>
                <c:pt idx="0">
                  <c:v>79</c:v>
                </c:pt>
                <c:pt idx="1">
                  <c:v>53</c:v>
                </c:pt>
                <c:pt idx="2">
                  <c:v>55</c:v>
                </c:pt>
                <c:pt idx="3">
                  <c:v>7</c:v>
                </c:pt>
              </c:numCache>
            </c:numRef>
          </c:val>
          <c:extLst>
            <c:ext xmlns:c15="http://schemas.microsoft.com/office/drawing/2012/chart" uri="{02D57815-91ED-43cb-92C2-25804820EDAC}">
              <c15:datalabelsRange>
                <c15:f>'questão 4'!$I$4:$I$8</c15:f>
                <c15:dlblRangeCache>
                  <c:ptCount val="5"/>
                  <c:pt idx="0">
                    <c:v>98%</c:v>
                  </c:pt>
                  <c:pt idx="1">
                    <c:v>65%</c:v>
                  </c:pt>
                  <c:pt idx="2">
                    <c:v>68%</c:v>
                  </c:pt>
                  <c:pt idx="3">
                    <c:v>9%</c:v>
                  </c:pt>
                  <c:pt idx="4">
                    <c:v>99%</c:v>
                  </c:pt>
                </c15:dlblRangeCache>
              </c15:datalabelsRange>
            </c:ext>
            <c:ext xmlns:c16="http://schemas.microsoft.com/office/drawing/2014/chart" uri="{C3380CC4-5D6E-409C-BE32-E72D297353CC}">
              <c16:uniqueId val="{00000004-ADB8-48A0-8DA7-85B15795FEAB}"/>
            </c:ext>
          </c:extLst>
        </c:ser>
        <c:dLbls>
          <c:dLblPos val="outEnd"/>
          <c:showLegendKey val="0"/>
          <c:showVal val="1"/>
          <c:showCatName val="0"/>
          <c:showSerName val="0"/>
          <c:showPercent val="0"/>
          <c:showBubbleSize val="0"/>
        </c:dLbls>
        <c:gapWidth val="100"/>
        <c:axId val="1840169663"/>
        <c:axId val="1840170143"/>
      </c:barChart>
      <c:catAx>
        <c:axId val="1840169663"/>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pt-BR"/>
          </a:p>
        </c:txPr>
        <c:crossAx val="1840170143"/>
        <c:crosses val="autoZero"/>
        <c:auto val="1"/>
        <c:lblAlgn val="ctr"/>
        <c:lblOffset val="100"/>
        <c:noMultiLvlLbl val="0"/>
      </c:catAx>
      <c:valAx>
        <c:axId val="1840170143"/>
        <c:scaling>
          <c:orientation val="minMax"/>
        </c:scaling>
        <c:delete val="1"/>
        <c:axPos val="b"/>
        <c:numFmt formatCode="General" sourceLinked="1"/>
        <c:majorTickMark val="none"/>
        <c:minorTickMark val="none"/>
        <c:tickLblPos val="nextTo"/>
        <c:crossAx val="184016966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200" b="1" i="0" u="none" strike="noStrike" kern="1200" spc="0" baseline="0">
                <a:solidFill>
                  <a:schemeClr val="accent5"/>
                </a:solidFill>
                <a:latin typeface="+mn-lt"/>
                <a:ea typeface="+mn-ea"/>
                <a:cs typeface="+mn-cs"/>
              </a:defRPr>
            </a:pPr>
            <a:r>
              <a:rPr lang="pt-BR" sz="2200" b="1" dirty="0">
                <a:solidFill>
                  <a:schemeClr val="accent5"/>
                </a:solidFill>
              </a:rPr>
              <a:t>Quantas</a:t>
            </a:r>
            <a:r>
              <a:rPr lang="pt-BR" sz="2200" b="1" baseline="0" dirty="0">
                <a:solidFill>
                  <a:schemeClr val="accent5"/>
                </a:solidFill>
              </a:rPr>
              <a:t> companhias</a:t>
            </a:r>
            <a:r>
              <a:rPr lang="pt-BR" sz="2200" b="1" dirty="0">
                <a:solidFill>
                  <a:schemeClr val="accent5"/>
                </a:solidFill>
              </a:rPr>
              <a:t> comunicaram sua adesão voluntária às normas internacionais, segundo Resolução CVM 193/2023?</a:t>
            </a:r>
          </a:p>
        </c:rich>
      </c:tx>
      <c:overlay val="0"/>
      <c:spPr>
        <a:noFill/>
        <a:ln>
          <a:noFill/>
        </a:ln>
        <a:effectLst/>
      </c:spPr>
      <c:txPr>
        <a:bodyPr rot="0" spcFirstLastPara="1" vertOverflow="ellipsis" vert="horz" wrap="square" anchor="ctr" anchorCtr="1"/>
        <a:lstStyle/>
        <a:p>
          <a:pPr>
            <a:defRPr sz="2200" b="1" i="0" u="none" strike="noStrike" kern="1200" spc="0" baseline="0">
              <a:solidFill>
                <a:schemeClr val="accent5"/>
              </a:solidFill>
              <a:latin typeface="+mn-lt"/>
              <a:ea typeface="+mn-ea"/>
              <a:cs typeface="+mn-cs"/>
            </a:defRPr>
          </a:pPr>
          <a:endParaRPr lang="pt-BR"/>
        </a:p>
      </c:txPr>
    </c:title>
    <c:autoTitleDeleted val="0"/>
    <c:plotArea>
      <c:layout/>
      <c:pieChart>
        <c:varyColors val="1"/>
        <c:ser>
          <c:idx val="0"/>
          <c:order val="0"/>
          <c:tx>
            <c:strRef>
              <c:f>'Questão 7'!$B$3</c:f>
              <c:strCache>
                <c:ptCount val="1"/>
                <c:pt idx="0">
                  <c:v>Quantas empresas comunicaram sua adesão voluntária às normas internacionais, segundo Resolução CVM 193/2023?</c:v>
                </c:pt>
              </c:strCache>
            </c:strRef>
          </c:tx>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A64E-4371-8B64-E1F84E2F8A49}"/>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A64E-4371-8B64-E1F84E2F8A49}"/>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pt-B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'Questão 7'!$A$4:$A$5</c:f>
              <c:strCache>
                <c:ptCount val="2"/>
                <c:pt idx="0">
                  <c:v>Comunicou</c:v>
                </c:pt>
                <c:pt idx="1">
                  <c:v>Não comunicou</c:v>
                </c:pt>
              </c:strCache>
            </c:strRef>
          </c:cat>
          <c:val>
            <c:numRef>
              <c:f>'Questão 7'!$B$4:$B$5</c:f>
              <c:numCache>
                <c:formatCode>0%</c:formatCode>
                <c:ptCount val="2"/>
                <c:pt idx="0">
                  <c:v>2.1052631578947368E-2</c:v>
                </c:pt>
                <c:pt idx="1">
                  <c:v>0.97894736842105268</c:v>
                </c:pt>
              </c:numCache>
            </c:numRef>
          </c:val>
          <c:extLst>
            <c:ext xmlns:c16="http://schemas.microsoft.com/office/drawing/2014/chart" uri="{C3380CC4-5D6E-409C-BE32-E72D297353CC}">
              <c16:uniqueId val="{00000004-A64E-4371-8B64-E1F84E2F8A4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pt-BR"/>
        </a:p>
      </c:txPr>
    </c:title>
    <c:autoTitleDeleted val="0"/>
    <c:plotArea>
      <c:layout>
        <c:manualLayout>
          <c:layoutTarget val="inner"/>
          <c:xMode val="edge"/>
          <c:yMode val="edge"/>
          <c:x val="8.3509997613934628E-2"/>
          <c:y val="0.17815451978455299"/>
          <c:w val="0.83944465123677725"/>
          <c:h val="0.6566289758803846"/>
        </c:manualLayout>
      </c:layout>
      <c:ofPieChart>
        <c:ofPieType val="pie"/>
        <c:varyColors val="1"/>
        <c:ser>
          <c:idx val="0"/>
          <c:order val="0"/>
          <c:tx>
            <c:strRef>
              <c:f>'questão 5'!$I$2</c:f>
              <c:strCache>
                <c:ptCount val="1"/>
                <c:pt idx="0">
                  <c:v>Os relatórios foram submetidos a asseguração/verificação?</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0D51-4853-8F5C-F9AFCC706638}"/>
              </c:ext>
            </c:extLst>
          </c:dPt>
          <c:dPt>
            <c:idx val="1"/>
            <c:bubble3D val="0"/>
            <c:spPr>
              <a:solidFill>
                <a:srgbClr val="7030A0"/>
              </a:solidFill>
              <a:ln w="19050">
                <a:solidFill>
                  <a:schemeClr val="lt1"/>
                </a:solidFill>
              </a:ln>
              <a:effectLst/>
            </c:spPr>
            <c:extLst>
              <c:ext xmlns:c16="http://schemas.microsoft.com/office/drawing/2014/chart" uri="{C3380CC4-5D6E-409C-BE32-E72D297353CC}">
                <c16:uniqueId val="{00000003-0D51-4853-8F5C-F9AFCC706638}"/>
              </c:ext>
            </c:extLst>
          </c:dPt>
          <c:dPt>
            <c:idx val="2"/>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5-0D51-4853-8F5C-F9AFCC706638}"/>
              </c:ext>
            </c:extLst>
          </c:dPt>
          <c:dPt>
            <c:idx val="3"/>
            <c:bubble3D val="0"/>
            <c:spPr>
              <a:solidFill>
                <a:srgbClr val="D13D98"/>
              </a:solidFill>
              <a:ln w="19050">
                <a:solidFill>
                  <a:schemeClr val="lt1"/>
                </a:solidFill>
              </a:ln>
              <a:effectLst/>
            </c:spPr>
            <c:extLst>
              <c:ext xmlns:c16="http://schemas.microsoft.com/office/drawing/2014/chart" uri="{C3380CC4-5D6E-409C-BE32-E72D297353CC}">
                <c16:uniqueId val="{00000007-0D51-4853-8F5C-F9AFCC706638}"/>
              </c:ext>
            </c:extLst>
          </c:dPt>
          <c:dLbls>
            <c:dLbl>
              <c:idx val="1"/>
              <c:delete val="1"/>
              <c:extLst>
                <c:ext xmlns:c15="http://schemas.microsoft.com/office/drawing/2012/chart" uri="{CE6537A1-D6FC-4f65-9D91-7224C49458BB}"/>
                <c:ext xmlns:c16="http://schemas.microsoft.com/office/drawing/2014/chart" uri="{C3380CC4-5D6E-409C-BE32-E72D297353CC}">
                  <c16:uniqueId val="{00000003-0D51-4853-8F5C-F9AFCC706638}"/>
                </c:ext>
              </c:extLst>
            </c:dLbl>
            <c:dLbl>
              <c:idx val="2"/>
              <c:delete val="1"/>
              <c:extLst>
                <c:ext xmlns:c15="http://schemas.microsoft.com/office/drawing/2012/chart" uri="{CE6537A1-D6FC-4f65-9D91-7224C49458BB}"/>
                <c:ext xmlns:c16="http://schemas.microsoft.com/office/drawing/2014/chart" uri="{C3380CC4-5D6E-409C-BE32-E72D297353CC}">
                  <c16:uniqueId val="{00000005-0D51-4853-8F5C-F9AFCC70663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pt-BR"/>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'questão 5'!$H$3:$H$5</c:f>
              <c:strCache>
                <c:ptCount val="3"/>
                <c:pt idx="0">
                  <c:v>Não</c:v>
                </c:pt>
                <c:pt idx="1">
                  <c:v>Auditoria Independente</c:v>
                </c:pt>
                <c:pt idx="2">
                  <c:v>Outros</c:v>
                </c:pt>
              </c:strCache>
            </c:strRef>
          </c:cat>
          <c:val>
            <c:numRef>
              <c:f>'questão 5'!$I$3:$I$5</c:f>
              <c:numCache>
                <c:formatCode>General</c:formatCode>
                <c:ptCount val="3"/>
                <c:pt idx="0">
                  <c:v>24</c:v>
                </c:pt>
                <c:pt idx="1">
                  <c:v>48</c:v>
                </c:pt>
                <c:pt idx="2">
                  <c:v>19</c:v>
                </c:pt>
              </c:numCache>
            </c:numRef>
          </c:val>
          <c:extLst>
            <c:ext xmlns:c16="http://schemas.microsoft.com/office/drawing/2014/chart" uri="{C3380CC4-5D6E-409C-BE32-E72D297353CC}">
              <c16:uniqueId val="{00000008-0D51-4853-8F5C-F9AFCC706638}"/>
            </c:ext>
          </c:extLst>
        </c:ser>
        <c:dLbls>
          <c:dLblPos val="bestFit"/>
          <c:showLegendKey val="0"/>
          <c:showVal val="1"/>
          <c:showCatName val="0"/>
          <c:showSerName val="0"/>
          <c:showPercent val="0"/>
          <c:showBubbleSize val="0"/>
          <c:showLeaderLines val="1"/>
        </c:dLbls>
        <c:gapWidth val="100"/>
        <c:splitType val="pos"/>
        <c:splitPos val="2"/>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bar"/>
        <c:grouping val="clustered"/>
        <c:varyColors val="0"/>
        <c:ser>
          <c:idx val="0"/>
          <c:order val="0"/>
          <c:tx>
            <c:strRef>
              <c:f>'Questão 6'!$B$2</c:f>
              <c:strCache>
                <c:ptCount val="1"/>
                <c:pt idx="0">
                  <c:v>Quantas companhias afirmaram utilizar a estrutura conceitual do Relato Integrado?</c:v>
                </c:pt>
              </c:strCache>
            </c:strRef>
          </c:tx>
          <c:spPr>
            <a:solidFill>
              <a:schemeClr val="accent5"/>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'Questão 6'!$A$3:$A$4</c:f>
              <c:strCache>
                <c:ptCount val="2"/>
                <c:pt idx="0">
                  <c:v>RI</c:v>
                </c:pt>
                <c:pt idx="1">
                  <c:v>Outros</c:v>
                </c:pt>
              </c:strCache>
            </c:strRef>
          </c:cat>
          <c:val>
            <c:numRef>
              <c:f>'Questão 6'!$B$3:$B$4</c:f>
              <c:numCache>
                <c:formatCode>0%</c:formatCode>
                <c:ptCount val="2"/>
                <c:pt idx="0">
                  <c:v>0.58241758241758246</c:v>
                </c:pt>
                <c:pt idx="1">
                  <c:v>0.4175824175824176</c:v>
                </c:pt>
              </c:numCache>
            </c:numRef>
          </c:val>
          <c:extLst>
            <c:ext xmlns:c16="http://schemas.microsoft.com/office/drawing/2014/chart" uri="{C3380CC4-5D6E-409C-BE32-E72D297353CC}">
              <c16:uniqueId val="{00000000-6B70-4823-902D-DA4768577AFF}"/>
            </c:ext>
          </c:extLst>
        </c:ser>
        <c:dLbls>
          <c:dLblPos val="outEnd"/>
          <c:showLegendKey val="0"/>
          <c:showVal val="1"/>
          <c:showCatName val="0"/>
          <c:showSerName val="0"/>
          <c:showPercent val="0"/>
          <c:showBubbleSize val="0"/>
        </c:dLbls>
        <c:gapWidth val="150"/>
        <c:axId val="1014660032"/>
        <c:axId val="1014652352"/>
      </c:barChart>
      <c:valAx>
        <c:axId val="1014652352"/>
        <c:scaling>
          <c:orientation val="minMax"/>
        </c:scaling>
        <c:delete val="1"/>
        <c:axPos val="b"/>
        <c:numFmt formatCode="0%" sourceLinked="1"/>
        <c:majorTickMark val="out"/>
        <c:minorTickMark val="none"/>
        <c:tickLblPos val="nextTo"/>
        <c:crossAx val="1014660032"/>
        <c:crosses val="autoZero"/>
        <c:crossBetween val="between"/>
      </c:valAx>
      <c:catAx>
        <c:axId val="10146600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crossAx val="101465235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'Questão 6'!$B$6</c:f>
              <c:strCache>
                <c:ptCount val="1"/>
                <c:pt idx="0">
                  <c:v>Os relatórios que utilizaram a estrutura conceitual do RI estão em conformidade com a Resolução 14/2020 (auditoria independente)?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'Questão 6'!$A$7:$A$8</c:f>
              <c:strCache>
                <c:ptCount val="2"/>
                <c:pt idx="0">
                  <c:v>Sim</c:v>
                </c:pt>
                <c:pt idx="1">
                  <c:v>Não</c:v>
                </c:pt>
              </c:strCache>
            </c:strRef>
          </c:cat>
          <c:val>
            <c:numRef>
              <c:f>'Questão 6'!$B$7:$B$8</c:f>
              <c:numCache>
                <c:formatCode>0%</c:formatCode>
                <c:ptCount val="2"/>
                <c:pt idx="0">
                  <c:v>0.73584905660377353</c:v>
                </c:pt>
                <c:pt idx="1">
                  <c:v>0.26415094339622641</c:v>
                </c:pt>
              </c:numCache>
            </c:numRef>
          </c:val>
          <c:extLst>
            <c:ext xmlns:c16="http://schemas.microsoft.com/office/drawing/2014/chart" uri="{C3380CC4-5D6E-409C-BE32-E72D297353CC}">
              <c16:uniqueId val="{00000000-F5DA-4A37-81C8-CC3D5B8F148B}"/>
            </c:ext>
          </c:extLst>
        </c:ser>
        <c:dLbls>
          <c:dLblPos val="outEnd"/>
          <c:showLegendKey val="0"/>
          <c:showVal val="1"/>
          <c:showCatName val="0"/>
          <c:showSerName val="0"/>
          <c:showPercent val="0"/>
          <c:showBubbleSize val="0"/>
        </c:dLbls>
        <c:gapWidth val="219"/>
        <c:axId val="753685120"/>
        <c:axId val="753688000"/>
      </c:barChart>
      <c:catAx>
        <c:axId val="753685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crossAx val="753688000"/>
        <c:crosses val="autoZero"/>
        <c:auto val="1"/>
        <c:lblAlgn val="ctr"/>
        <c:lblOffset val="100"/>
        <c:noMultiLvlLbl val="0"/>
      </c:catAx>
      <c:valAx>
        <c:axId val="753688000"/>
        <c:scaling>
          <c:orientation val="minMax"/>
        </c:scaling>
        <c:delete val="1"/>
        <c:axPos val="b"/>
        <c:numFmt formatCode="0%" sourceLinked="1"/>
        <c:majorTickMark val="none"/>
        <c:minorTickMark val="none"/>
        <c:tickLblPos val="nextTo"/>
        <c:crossAx val="753685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lineChart>
        <c:grouping val="standard"/>
        <c:varyColors val="0"/>
        <c:ser>
          <c:idx val="0"/>
          <c:order val="0"/>
          <c:tx>
            <c:strRef>
              <c:f>'Graficos ESG no Ibovespa'!$D$4</c:f>
              <c:strCache>
                <c:ptCount val="1"/>
                <c:pt idx="0">
                  <c:v>Percentual</c:v>
                </c:pt>
              </c:strCache>
            </c:strRef>
          </c:tx>
          <c:spPr>
            <a:ln w="22225" cap="rnd">
              <a:solidFill>
                <a:schemeClr val="accent5"/>
              </a:solidFill>
              <a:round/>
            </a:ln>
            <a:effectLst/>
          </c:spPr>
          <c:marker>
            <c:symbol val="diamond"/>
            <c:size val="6"/>
            <c:spPr>
              <a:solidFill>
                <a:schemeClr val="accent5"/>
              </a:solidFill>
              <a:ln w="9525">
                <a:solidFill>
                  <a:schemeClr val="accent5"/>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'Graficos ESG no Ibovespa'!$E$3:$G$3</c:f>
              <c:numCache>
                <c:formatCode>General</c:formatCode>
                <c:ptCount val="3"/>
                <c:pt idx="0">
                  <c:v>2020</c:v>
                </c:pt>
                <c:pt idx="1">
                  <c:v>2021</c:v>
                </c:pt>
                <c:pt idx="2">
                  <c:v>2022</c:v>
                </c:pt>
              </c:numCache>
            </c:numRef>
          </c:cat>
          <c:val>
            <c:numRef>
              <c:f>'Graficos ESG no Ibovespa'!$E$4:$G$4</c:f>
              <c:numCache>
                <c:formatCode>0%</c:formatCode>
                <c:ptCount val="3"/>
                <c:pt idx="0">
                  <c:v>0.86</c:v>
                </c:pt>
                <c:pt idx="1">
                  <c:v>0.82</c:v>
                </c:pt>
                <c:pt idx="2">
                  <c:v>0.91</c:v>
                </c:pt>
              </c:numCache>
            </c:numRef>
          </c:val>
          <c:smooth val="0"/>
          <c:extLst>
            <c:ext xmlns:c16="http://schemas.microsoft.com/office/drawing/2014/chart" uri="{C3380CC4-5D6E-409C-BE32-E72D297353CC}">
              <c16:uniqueId val="{00000000-7833-4719-AFC1-A917C0BF5934}"/>
            </c:ext>
          </c:extLst>
        </c:ser>
        <c:dLbls>
          <c:dLblPos val="t"/>
          <c:showLegendKey val="0"/>
          <c:showVal val="1"/>
          <c:showCatName val="0"/>
          <c:showSerName val="0"/>
          <c:showPercent val="0"/>
          <c:showBubbleSize val="0"/>
        </c:dLbls>
        <c:marker val="1"/>
        <c:smooth val="0"/>
        <c:axId val="387100720"/>
        <c:axId val="387103600"/>
      </c:lineChart>
      <c:catAx>
        <c:axId val="38710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cap="all" spc="120" normalizeH="0" baseline="0">
                <a:solidFill>
                  <a:schemeClr val="tx1"/>
                </a:solidFill>
                <a:latin typeface="+mn-lt"/>
                <a:ea typeface="+mn-ea"/>
                <a:cs typeface="+mn-cs"/>
              </a:defRPr>
            </a:pPr>
            <a:endParaRPr lang="pt-BR"/>
          </a:p>
        </c:txPr>
        <c:crossAx val="387103600"/>
        <c:crosses val="autoZero"/>
        <c:auto val="1"/>
        <c:lblAlgn val="ctr"/>
        <c:lblOffset val="100"/>
        <c:noMultiLvlLbl val="0"/>
      </c:catAx>
      <c:valAx>
        <c:axId val="387103600"/>
        <c:scaling>
          <c:orientation val="minMax"/>
          <c:min val="0.70000000000000007"/>
        </c:scaling>
        <c:delete val="1"/>
        <c:axPos val="l"/>
        <c:numFmt formatCode="0%" sourceLinked="1"/>
        <c:majorTickMark val="none"/>
        <c:minorTickMark val="none"/>
        <c:tickLblPos val="nextTo"/>
        <c:crossAx val="387100720"/>
        <c:crosses val="autoZero"/>
        <c:crossBetween val="between"/>
        <c:majorUnit val="0.1"/>
        <c:minorUnit val="2.0000000000000004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pt-B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'questão 5'!$P$4</c:f>
              <c:strCache>
                <c:ptCount val="1"/>
                <c:pt idx="0">
                  <c:v>Não</c:v>
                </c:pt>
              </c:strCache>
            </c:strRef>
          </c:tx>
          <c:spPr>
            <a:ln w="28575" cap="rnd">
              <a:solidFill>
                <a:schemeClr val="accent1"/>
              </a:solidFill>
              <a:round/>
            </a:ln>
            <a:effectLst/>
          </c:spPr>
          <c:marker>
            <c:symbol val="none"/>
          </c:marker>
          <c:dLbls>
            <c:dLbl>
              <c:idx val="0"/>
              <c:layout>
                <c:manualLayout>
                  <c:x val="-1.5045362953980499E-3"/>
                  <c:y val="-1.51006787220022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76E-49E7-8DB8-2EFCB8831F8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lumMod val="90000"/>
                        <a:lumOff val="10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'questão 5'!$Q$3:$S$3</c:f>
              <c:numCache>
                <c:formatCode>General</c:formatCode>
                <c:ptCount val="3"/>
                <c:pt idx="0">
                  <c:v>2020</c:v>
                </c:pt>
                <c:pt idx="1">
                  <c:v>2021</c:v>
                </c:pt>
                <c:pt idx="2">
                  <c:v>2022</c:v>
                </c:pt>
              </c:numCache>
            </c:numRef>
          </c:cat>
          <c:val>
            <c:numRef>
              <c:f>'questão 5'!$Q$4:$S$4</c:f>
              <c:numCache>
                <c:formatCode>0%</c:formatCode>
                <c:ptCount val="3"/>
                <c:pt idx="0">
                  <c:v>0.43</c:v>
                </c:pt>
                <c:pt idx="1">
                  <c:v>0.35</c:v>
                </c:pt>
                <c:pt idx="2">
                  <c:v>0.24</c:v>
                </c:pt>
              </c:numCache>
            </c:numRef>
          </c:val>
          <c:smooth val="0"/>
          <c:extLst>
            <c:ext xmlns:c16="http://schemas.microsoft.com/office/drawing/2014/chart" uri="{C3380CC4-5D6E-409C-BE32-E72D297353CC}">
              <c16:uniqueId val="{00000000-B76E-49E7-8DB8-2EFCB8831F8F}"/>
            </c:ext>
          </c:extLst>
        </c:ser>
        <c:ser>
          <c:idx val="1"/>
          <c:order val="1"/>
          <c:tx>
            <c:strRef>
              <c:f>'questão 5'!$P$5</c:f>
              <c:strCache>
                <c:ptCount val="1"/>
                <c:pt idx="0">
                  <c:v>Sim, de acordo com outro framework/não realizado por auditor independente</c:v>
                </c:pt>
              </c:strCache>
            </c:strRef>
          </c:tx>
          <c:spPr>
            <a:ln w="28575" cap="rnd">
              <a:solidFill>
                <a:schemeClr val="accent3"/>
              </a:solidFill>
              <a:round/>
            </a:ln>
            <a:effectLst/>
          </c:spPr>
          <c:marker>
            <c:symbol val="none"/>
          </c:marker>
          <c:dLbls>
            <c:dLbl>
              <c:idx val="0"/>
              <c:layout>
                <c:manualLayout>
                  <c:x val="-5.5165693552462441E-17"/>
                  <c:y val="5.73825791436082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6E-49E7-8DB8-2EFCB8831F8F}"/>
                </c:ext>
              </c:extLst>
            </c:dLbl>
            <c:dLbl>
              <c:idx val="1"/>
              <c:layout>
                <c:manualLayout>
                  <c:x val="1.5045362953980499E-3"/>
                  <c:y val="6.04027148880087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76E-49E7-8DB8-2EFCB8831F8F}"/>
                </c:ext>
              </c:extLst>
            </c:dLbl>
            <c:dLbl>
              <c:idx val="2"/>
              <c:layout>
                <c:manualLayout>
                  <c:x val="-1.50453629539805E-2"/>
                  <c:y val="3.92617646772057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76E-49E7-8DB8-2EFCB8831F8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6">
                        <a:lumMod val="50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'questão 5'!$Q$3:$S$3</c:f>
              <c:numCache>
                <c:formatCode>General</c:formatCode>
                <c:ptCount val="3"/>
                <c:pt idx="0">
                  <c:v>2020</c:v>
                </c:pt>
                <c:pt idx="1">
                  <c:v>2021</c:v>
                </c:pt>
                <c:pt idx="2">
                  <c:v>2022</c:v>
                </c:pt>
              </c:numCache>
            </c:numRef>
          </c:cat>
          <c:val>
            <c:numRef>
              <c:f>'questão 5'!$Q$5:$S$5</c:f>
              <c:numCache>
                <c:formatCode>0%</c:formatCode>
                <c:ptCount val="3"/>
                <c:pt idx="0">
                  <c:v>0.27</c:v>
                </c:pt>
                <c:pt idx="1">
                  <c:v>0.23</c:v>
                </c:pt>
                <c:pt idx="2">
                  <c:v>0.17</c:v>
                </c:pt>
              </c:numCache>
            </c:numRef>
          </c:val>
          <c:smooth val="0"/>
          <c:extLst>
            <c:ext xmlns:c16="http://schemas.microsoft.com/office/drawing/2014/chart" uri="{C3380CC4-5D6E-409C-BE32-E72D297353CC}">
              <c16:uniqueId val="{00000002-B76E-49E7-8DB8-2EFCB8831F8F}"/>
            </c:ext>
          </c:extLst>
        </c:ser>
        <c:ser>
          <c:idx val="2"/>
          <c:order val="2"/>
          <c:tx>
            <c:strRef>
              <c:f>'questão 5'!$P$6</c:f>
              <c:strCache>
                <c:ptCount val="1"/>
                <c:pt idx="0">
                  <c:v>Sim, por auditor independente</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5">
                        <a:lumMod val="7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'questão 5'!$Q$3:$S$3</c:f>
              <c:numCache>
                <c:formatCode>General</c:formatCode>
                <c:ptCount val="3"/>
                <c:pt idx="0">
                  <c:v>2020</c:v>
                </c:pt>
                <c:pt idx="1">
                  <c:v>2021</c:v>
                </c:pt>
                <c:pt idx="2">
                  <c:v>2022</c:v>
                </c:pt>
              </c:numCache>
            </c:numRef>
          </c:cat>
          <c:val>
            <c:numRef>
              <c:f>'questão 5'!$Q$6:$S$6</c:f>
              <c:numCache>
                <c:formatCode>0%</c:formatCode>
                <c:ptCount val="3"/>
                <c:pt idx="0">
                  <c:v>0.3</c:v>
                </c:pt>
                <c:pt idx="1">
                  <c:v>0.42</c:v>
                </c:pt>
                <c:pt idx="2">
                  <c:v>0.59</c:v>
                </c:pt>
              </c:numCache>
            </c:numRef>
          </c:val>
          <c:smooth val="0"/>
          <c:extLst>
            <c:ext xmlns:c16="http://schemas.microsoft.com/office/drawing/2014/chart" uri="{C3380CC4-5D6E-409C-BE32-E72D297353CC}">
              <c16:uniqueId val="{00000003-B76E-49E7-8DB8-2EFCB8831F8F}"/>
            </c:ext>
          </c:extLst>
        </c:ser>
        <c:dLbls>
          <c:showLegendKey val="0"/>
          <c:showVal val="1"/>
          <c:showCatName val="0"/>
          <c:showSerName val="0"/>
          <c:showPercent val="0"/>
          <c:showBubbleSize val="0"/>
        </c:dLbls>
        <c:smooth val="0"/>
        <c:axId val="2030567119"/>
        <c:axId val="2030566159"/>
      </c:lineChart>
      <c:catAx>
        <c:axId val="203056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pt-BR"/>
          </a:p>
        </c:txPr>
        <c:crossAx val="2030566159"/>
        <c:crosses val="autoZero"/>
        <c:auto val="1"/>
        <c:lblAlgn val="ctr"/>
        <c:lblOffset val="100"/>
        <c:noMultiLvlLbl val="0"/>
      </c:catAx>
      <c:valAx>
        <c:axId val="2030566159"/>
        <c:scaling>
          <c:orientation val="minMax"/>
        </c:scaling>
        <c:delete val="1"/>
        <c:axPos val="l"/>
        <c:numFmt formatCode="0%" sourceLinked="1"/>
        <c:majorTickMark val="none"/>
        <c:minorTickMark val="none"/>
        <c:tickLblPos val="nextTo"/>
        <c:crossAx val="2030567119"/>
        <c:crosses val="autoZero"/>
        <c:crossBetween val="between"/>
      </c:valAx>
      <c:spPr>
        <a:noFill/>
        <a:ln>
          <a:noFill/>
        </a:ln>
        <a:effectLst/>
      </c:spPr>
    </c:plotArea>
    <c:legend>
      <c:legendPos val="l"/>
      <c:layout>
        <c:manualLayout>
          <c:xMode val="edge"/>
          <c:yMode val="edge"/>
          <c:x val="9.4617106176783494E-3"/>
          <c:y val="0.20998171509941835"/>
          <c:w val="0.36644422954854983"/>
          <c:h val="0.679701049366377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'Questão 6'!$O$4</c:f>
              <c:strCache>
                <c:ptCount val="1"/>
                <c:pt idx="0">
                  <c:v>Sim</c:v>
                </c:pt>
              </c:strCache>
            </c:strRef>
          </c:tx>
          <c:spPr>
            <a:ln w="19050" cap="rnd" cmpd="sng" algn="ctr">
              <a:solidFill>
                <a:schemeClr val="accent6">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'Questão 6'!$P$3:$Q$3</c:f>
              <c:numCache>
                <c:formatCode>General</c:formatCode>
                <c:ptCount val="2"/>
                <c:pt idx="0">
                  <c:v>2021</c:v>
                </c:pt>
                <c:pt idx="1">
                  <c:v>2022</c:v>
                </c:pt>
              </c:numCache>
            </c:numRef>
          </c:cat>
          <c:val>
            <c:numRef>
              <c:f>'Questão 6'!$P$4:$Q$4</c:f>
              <c:numCache>
                <c:formatCode>0%</c:formatCode>
                <c:ptCount val="2"/>
                <c:pt idx="0">
                  <c:v>0.68</c:v>
                </c:pt>
                <c:pt idx="1">
                  <c:v>0.75</c:v>
                </c:pt>
              </c:numCache>
            </c:numRef>
          </c:val>
          <c:smooth val="0"/>
          <c:extLst>
            <c:ext xmlns:c16="http://schemas.microsoft.com/office/drawing/2014/chart" uri="{C3380CC4-5D6E-409C-BE32-E72D297353CC}">
              <c16:uniqueId val="{00000001-5F30-460F-8C6C-3A4F4DE9C4EB}"/>
            </c:ext>
          </c:extLst>
        </c:ser>
        <c:ser>
          <c:idx val="1"/>
          <c:order val="1"/>
          <c:tx>
            <c:strRef>
              <c:f>'Questão 6'!$O$5</c:f>
              <c:strCache>
                <c:ptCount val="1"/>
                <c:pt idx="0">
                  <c:v>Não</c:v>
                </c:pt>
              </c:strCache>
            </c:strRef>
          </c:tx>
          <c:spPr>
            <a:ln w="19050" cap="rnd" cmpd="sng" algn="ctr">
              <a:solidFill>
                <a:schemeClr val="accent5">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'Questão 6'!$P$3:$Q$3</c:f>
              <c:numCache>
                <c:formatCode>General</c:formatCode>
                <c:ptCount val="2"/>
                <c:pt idx="0">
                  <c:v>2021</c:v>
                </c:pt>
                <c:pt idx="1">
                  <c:v>2022</c:v>
                </c:pt>
              </c:numCache>
            </c:numRef>
          </c:cat>
          <c:val>
            <c:numRef>
              <c:f>'Questão 6'!$P$5:$Q$5</c:f>
              <c:numCache>
                <c:formatCode>0%</c:formatCode>
                <c:ptCount val="2"/>
                <c:pt idx="0">
                  <c:v>0.32</c:v>
                </c:pt>
                <c:pt idx="1">
                  <c:v>0.25</c:v>
                </c:pt>
              </c:numCache>
            </c:numRef>
          </c:val>
          <c:smooth val="0"/>
          <c:extLst>
            <c:ext xmlns:c16="http://schemas.microsoft.com/office/drawing/2014/chart" uri="{C3380CC4-5D6E-409C-BE32-E72D297353CC}">
              <c16:uniqueId val="{00000004-5F30-460F-8C6C-3A4F4DE9C4EB}"/>
            </c:ext>
          </c:extLst>
        </c:ser>
        <c:dLbls>
          <c:dLblPos val="t"/>
          <c:showLegendKey val="0"/>
          <c:showVal val="1"/>
          <c:showCatName val="0"/>
          <c:showSerName val="0"/>
          <c:showPercent val="0"/>
          <c:showBubbleSize val="0"/>
        </c:dLbls>
        <c:marker val="1"/>
        <c:smooth val="0"/>
        <c:axId val="1584396015"/>
        <c:axId val="1584406575"/>
      </c:lineChart>
      <c:catAx>
        <c:axId val="1584396015"/>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dk1"/>
                </a:solidFill>
                <a:latin typeface="+mn-lt"/>
                <a:ea typeface="+mn-ea"/>
                <a:cs typeface="+mn-cs"/>
              </a:defRPr>
            </a:pPr>
            <a:endParaRPr lang="pt-BR"/>
          </a:p>
        </c:txPr>
        <c:crossAx val="1584406575"/>
        <c:crosses val="autoZero"/>
        <c:auto val="1"/>
        <c:lblAlgn val="ctr"/>
        <c:lblOffset val="100"/>
        <c:noMultiLvlLbl val="0"/>
      </c:catAx>
      <c:valAx>
        <c:axId val="1584406575"/>
        <c:scaling>
          <c:orientation val="minMax"/>
        </c:scaling>
        <c:delete val="1"/>
        <c:axPos val="l"/>
        <c:numFmt formatCode="0%" sourceLinked="1"/>
        <c:majorTickMark val="none"/>
        <c:minorTickMark val="none"/>
        <c:tickLblPos val="nextTo"/>
        <c:crossAx val="15843960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dk1"/>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noFill/>
      <a:prstDash val="solid"/>
      <a:miter lim="800000"/>
    </a:ln>
    <a:effectLst/>
  </c:spPr>
  <c:txPr>
    <a:bodyPr/>
    <a:lstStyle/>
    <a:p>
      <a:pPr>
        <a:defRPr sz="1800">
          <a:solidFill>
            <a:schemeClr val="dk1"/>
          </a:solidFill>
          <a:latin typeface="+mn-lt"/>
          <a:ea typeface="+mn-ea"/>
          <a:cs typeface="+mn-cs"/>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withinLinear" id="18">
  <a:schemeClr val="accent5"/>
</cs:colorStyle>
</file>

<file path=ppt/charts/colors12.xml><?xml version="1.0" encoding="utf-8"?>
<cs:colorStyle xmlns:cs="http://schemas.microsoft.com/office/drawing/2012/chartStyle" xmlns:a="http://schemas.openxmlformats.org/drawingml/2006/main" meth="withinLinear" id="18">
  <a:schemeClr val="accent5"/>
</cs:colorStyle>
</file>

<file path=ppt/charts/colors13.xml><?xml version="1.0" encoding="utf-8"?>
<cs:colorStyle xmlns:cs="http://schemas.microsoft.com/office/drawing/2012/chartStyle" xmlns:a="http://schemas.openxmlformats.org/drawingml/2006/main" meth="withinLinear" id="18">
  <a:schemeClr val="accent5"/>
</cs:colorStyle>
</file>

<file path=ppt/charts/colors14.xml><?xml version="1.0" encoding="utf-8"?>
<cs:colorStyle xmlns:cs="http://schemas.microsoft.com/office/drawing/2012/chartStyle" xmlns:a="http://schemas.openxmlformats.org/drawingml/2006/main" meth="withinLinear" id="18">
  <a:schemeClr val="accent5"/>
</cs:colorStyle>
</file>

<file path=ppt/charts/colors1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0.68808</cdr:x>
      <cdr:y>0.69511</cdr:y>
    </cdr:from>
    <cdr:to>
      <cdr:x>0.83438</cdr:x>
      <cdr:y>0.77163</cdr:y>
    </cdr:to>
    <cdr:sp macro="" textlink="">
      <cdr:nvSpPr>
        <cdr:cNvPr id="2" name="CaixaDeTexto 1">
          <a:extLst xmlns:a="http://schemas.openxmlformats.org/drawingml/2006/main">
            <a:ext uri="{FF2B5EF4-FFF2-40B4-BE49-F238E27FC236}">
              <a16:creationId xmlns:a16="http://schemas.microsoft.com/office/drawing/2014/main" id="{39B2620A-4184-89FF-94F3-569E028EC007}"/>
            </a:ext>
          </a:extLst>
        </cdr:cNvPr>
        <cdr:cNvSpPr txBox="1"/>
      </cdr:nvSpPr>
      <cdr:spPr>
        <a:xfrm xmlns:a="http://schemas.openxmlformats.org/drawingml/2006/main">
          <a:off x="4194558" y="3951473"/>
          <a:ext cx="891822" cy="43498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r>
            <a:rPr lang="pt-BR" sz="1800" dirty="0"/>
            <a:t>BÁSICO</a:t>
          </a:r>
        </a:p>
      </cdr:txBody>
    </cdr:sp>
  </cdr:relSizeAnchor>
</c:userShapes>
</file>

<file path=ppt/drawings/drawing2.xml><?xml version="1.0" encoding="utf-8"?>
<c:userShapes xmlns:c="http://schemas.openxmlformats.org/drawingml/2006/chart">
  <cdr:relSizeAnchor xmlns:cdr="http://schemas.openxmlformats.org/drawingml/2006/chartDrawing">
    <cdr:from>
      <cdr:x>0.80171</cdr:x>
      <cdr:y>0.87968</cdr:y>
    </cdr:from>
    <cdr:to>
      <cdr:x>0.9339</cdr:x>
      <cdr:y>0.91596</cdr:y>
    </cdr:to>
    <cdr:sp macro="" textlink="">
      <cdr:nvSpPr>
        <cdr:cNvPr id="2" name="CaixaDeTexto 1">
          <a:extLst xmlns:a="http://schemas.openxmlformats.org/drawingml/2006/main">
            <a:ext uri="{FF2B5EF4-FFF2-40B4-BE49-F238E27FC236}">
              <a16:creationId xmlns:a16="http://schemas.microsoft.com/office/drawing/2014/main" id="{129644C7-9C30-F5E7-51FB-EDA566262D3F}"/>
            </a:ext>
          </a:extLst>
        </cdr:cNvPr>
        <cdr:cNvSpPr txBox="1"/>
      </cdr:nvSpPr>
      <cdr:spPr>
        <a:xfrm xmlns:a="http://schemas.openxmlformats.org/drawingml/2006/main">
          <a:off x="4430751" y="4758628"/>
          <a:ext cx="730563" cy="196240"/>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pt-BR" sz="1200" dirty="0"/>
            <a:t>BÁSICO</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3175EC-3716-412B-8722-CCF7538330F7}" type="datetimeFigureOut">
              <a:rPr lang="pt-BR" smtClean="0"/>
              <a:t>03/09/2024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C73E6-52D6-4C4A-BF2A-1F39EF237F79}" type="slidenum">
              <a:rPr lang="pt-BR" smtClean="0"/>
              <a:t>‹nº›</a:t>
            </a:fld>
            <a:endParaRPr lang="pt-BR"/>
          </a:p>
        </p:txBody>
      </p:sp>
    </p:spTree>
    <p:extLst>
      <p:ext uri="{BB962C8B-B14F-4D97-AF65-F5344CB8AC3E}">
        <p14:creationId xmlns:p14="http://schemas.microsoft.com/office/powerpoint/2010/main" val="1973603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effectLst/>
                <a:latin typeface="Calibri" panose="020F0502020204030204" pitchFamily="34" charset="0"/>
                <a:ea typeface="Calibri" panose="020F0502020204030204" pitchFamily="34" charset="0"/>
                <a:cs typeface="Calibri" panose="020F0502020204030204" pitchFamily="34" charset="0"/>
              </a:rPr>
              <a:t>Já de olho nas mudanças que estão por vir, fica o questionamento sobre o atual estágio de divulgação dessas informações pelas companhias brasileiras, e qual seria o tamanho do desafio para as companhias reguladas pela CVM em adaptar-se às novas normas de sustentabilidade IFRS S1 e S2. Pensando nisso, o Ibracon lançou esse estudo inédito, que trata os principais aspectos de divulgação das informações de sustentabilidade das maiores companhias de capital aberto brasileiras, utilizando o IBrX100 como recorte.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2</a:t>
            </a:fld>
            <a:endParaRPr lang="pt-BR"/>
          </a:p>
        </p:txBody>
      </p:sp>
    </p:spTree>
    <p:extLst>
      <p:ext uri="{BB962C8B-B14F-4D97-AF65-F5344CB8AC3E}">
        <p14:creationId xmlns:p14="http://schemas.microsoft.com/office/powerpoint/2010/main" val="3735400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3</a:t>
            </a:fld>
            <a:endParaRPr lang="pt-BR"/>
          </a:p>
        </p:txBody>
      </p:sp>
    </p:spTree>
    <p:extLst>
      <p:ext uri="{BB962C8B-B14F-4D97-AF65-F5344CB8AC3E}">
        <p14:creationId xmlns:p14="http://schemas.microsoft.com/office/powerpoint/2010/main" val="1468101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Principais pontos da Resolução CVM 193/2023</a:t>
            </a:r>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4</a:t>
            </a:fld>
            <a:endParaRPr lang="pt-BR"/>
          </a:p>
        </p:txBody>
      </p:sp>
    </p:spTree>
    <p:extLst>
      <p:ext uri="{BB962C8B-B14F-4D97-AF65-F5344CB8AC3E}">
        <p14:creationId xmlns:p14="http://schemas.microsoft.com/office/powerpoint/2010/main" val="3571827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Prazos para divulgação/asseguração no caso da adoção voluntária</a:t>
            </a:r>
          </a:p>
          <a:p>
            <a:r>
              <a:rPr lang="pt-BR" dirty="0"/>
              <a:t>Res 80/22 CVM: Art. 25. O formulário de referência é o documento eletrônico cujo conteúdo reflete o Anexo C. § 1º O emissor deve entregar o formulário de referência atualizado anualmente, em até 5 (cinco) meses contados da data de encerramento do exercício social. </a:t>
            </a:r>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5</a:t>
            </a:fld>
            <a:endParaRPr lang="pt-BR"/>
          </a:p>
        </p:txBody>
      </p:sp>
    </p:spTree>
    <p:extLst>
      <p:ext uri="{BB962C8B-B14F-4D97-AF65-F5344CB8AC3E}">
        <p14:creationId xmlns:p14="http://schemas.microsoft.com/office/powerpoint/2010/main" val="4243273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Prazos para divulgação/asseguração no caso da adoção obrigatória</a:t>
            </a:r>
          </a:p>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6</a:t>
            </a:fld>
            <a:endParaRPr lang="pt-BR"/>
          </a:p>
        </p:txBody>
      </p:sp>
    </p:spTree>
    <p:extLst>
      <p:ext uri="{BB962C8B-B14F-4D97-AF65-F5344CB8AC3E}">
        <p14:creationId xmlns:p14="http://schemas.microsoft.com/office/powerpoint/2010/main" val="2293557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14</a:t>
            </a:fld>
            <a:endParaRPr lang="pt-BR"/>
          </a:p>
        </p:txBody>
      </p:sp>
    </p:spTree>
    <p:extLst>
      <p:ext uri="{BB962C8B-B14F-4D97-AF65-F5344CB8AC3E}">
        <p14:creationId xmlns:p14="http://schemas.microsoft.com/office/powerpoint/2010/main" val="1694468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Seguindo apenas as empresas que compõem o Ibovespa, o número seria muito expressivo: apenas uma empresa não divulgou relatório sobre sustentabilidade. Lembrando que a amostra de nossa pesquisa atual é 17% maior do que este estudo prévio realizado em parceria do Ibracon com firma de auditoria associada.  </a:t>
            </a:r>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19</a:t>
            </a:fld>
            <a:endParaRPr lang="pt-BR"/>
          </a:p>
        </p:txBody>
      </p:sp>
    </p:spTree>
    <p:extLst>
      <p:ext uri="{BB962C8B-B14F-4D97-AF65-F5344CB8AC3E}">
        <p14:creationId xmlns:p14="http://schemas.microsoft.com/office/powerpoint/2010/main" val="2296733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23</a:t>
            </a:fld>
            <a:endParaRPr lang="pt-BR"/>
          </a:p>
        </p:txBody>
      </p:sp>
    </p:spTree>
    <p:extLst>
      <p:ext uri="{BB962C8B-B14F-4D97-AF65-F5344CB8AC3E}">
        <p14:creationId xmlns:p14="http://schemas.microsoft.com/office/powerpoint/2010/main" val="190235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24</a:t>
            </a:fld>
            <a:endParaRPr lang="pt-BR"/>
          </a:p>
        </p:txBody>
      </p:sp>
    </p:spTree>
    <p:extLst>
      <p:ext uri="{BB962C8B-B14F-4D97-AF65-F5344CB8AC3E}">
        <p14:creationId xmlns:p14="http://schemas.microsoft.com/office/powerpoint/2010/main" val="37023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Seguindo apenas as empresas que compõem o Ibovespa, o número seria muito expressivo: apenas uma empresa não divulgou relatório sobre sustentabilidade. Lembrando que a amostra de nossa pesquisa atual é 17% maior do que este estudo prévio realizado em parceria do Ibracon com firma de auditoria associada.  </a:t>
            </a:r>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30</a:t>
            </a:fld>
            <a:endParaRPr lang="pt-BR"/>
          </a:p>
        </p:txBody>
      </p:sp>
    </p:spTree>
    <p:extLst>
      <p:ext uri="{BB962C8B-B14F-4D97-AF65-F5344CB8AC3E}">
        <p14:creationId xmlns:p14="http://schemas.microsoft.com/office/powerpoint/2010/main" val="2052086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Utilizando a mesma amostra dos estudos anteriores, vemos que a evolução de relatórios assegurados diminuiu. </a:t>
            </a:r>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31</a:t>
            </a:fld>
            <a:endParaRPr lang="pt-BR"/>
          </a:p>
        </p:txBody>
      </p:sp>
    </p:spTree>
    <p:extLst>
      <p:ext uri="{BB962C8B-B14F-4D97-AF65-F5344CB8AC3E}">
        <p14:creationId xmlns:p14="http://schemas.microsoft.com/office/powerpoint/2010/main" val="1487119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07C73E6-52D6-4C4A-BF2A-1F39EF237F79}" type="slidenum">
              <a:rPr lang="pt-BR" smtClean="0"/>
              <a:t>33</a:t>
            </a:fld>
            <a:endParaRPr lang="pt-BR"/>
          </a:p>
        </p:txBody>
      </p:sp>
    </p:spTree>
    <p:extLst>
      <p:ext uri="{BB962C8B-B14F-4D97-AF65-F5344CB8AC3E}">
        <p14:creationId xmlns:p14="http://schemas.microsoft.com/office/powerpoint/2010/main" val="2030456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022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apa">
    <p:spTree>
      <p:nvGrpSpPr>
        <p:cNvPr id="1" name=""/>
        <p:cNvGrpSpPr/>
        <p:nvPr/>
      </p:nvGrpSpPr>
      <p:grpSpPr>
        <a:xfrm>
          <a:off x="0" y="0"/>
          <a:ext cx="0" cy="0"/>
          <a:chOff x="0" y="0"/>
          <a:chExt cx="0" cy="0"/>
        </a:xfrm>
      </p:grpSpPr>
      <p:pic>
        <p:nvPicPr>
          <p:cNvPr id="7" name="Imagem 6" descr="Uma imagem contendo mesa, azul, pipa&#10;&#10;Descrição gerada automaticamente">
            <a:extLst>
              <a:ext uri="{FF2B5EF4-FFF2-40B4-BE49-F238E27FC236}">
                <a16:creationId xmlns:a16="http://schemas.microsoft.com/office/drawing/2014/main" id="{A3E73842-0485-22FB-D9D1-F328A6D3C1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Imagem 8" descr="Desenho com traços pretos em fundo branco&#10;&#10;Descrição gerada automaticamente">
            <a:extLst>
              <a:ext uri="{FF2B5EF4-FFF2-40B4-BE49-F238E27FC236}">
                <a16:creationId xmlns:a16="http://schemas.microsoft.com/office/drawing/2014/main" id="{DB719C46-EBFE-E4FE-56BC-28993355A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5742" y="1394603"/>
            <a:ext cx="4751262" cy="991026"/>
          </a:xfrm>
          <a:prstGeom prst="rect">
            <a:avLst/>
          </a:prstGeom>
        </p:spPr>
      </p:pic>
      <p:pic>
        <p:nvPicPr>
          <p:cNvPr id="11" name="Imagem 10" descr="Desenho de um círculo&#10;&#10;Descrição gerada automaticamente com confiança baixa">
            <a:extLst>
              <a:ext uri="{FF2B5EF4-FFF2-40B4-BE49-F238E27FC236}">
                <a16:creationId xmlns:a16="http://schemas.microsoft.com/office/drawing/2014/main" id="{BBAABDDE-1D28-73C6-1FD4-79FA04F06F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709" y="5463397"/>
            <a:ext cx="2413185" cy="567332"/>
          </a:xfrm>
          <a:prstGeom prst="rect">
            <a:avLst/>
          </a:prstGeom>
        </p:spPr>
      </p:pic>
    </p:spTree>
    <p:extLst>
      <p:ext uri="{BB962C8B-B14F-4D97-AF65-F5344CB8AC3E}">
        <p14:creationId xmlns:p14="http://schemas.microsoft.com/office/powerpoint/2010/main" val="423947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sória">
    <p:spTree>
      <p:nvGrpSpPr>
        <p:cNvPr id="1" name=""/>
        <p:cNvGrpSpPr/>
        <p:nvPr/>
      </p:nvGrpSpPr>
      <p:grpSpPr>
        <a:xfrm>
          <a:off x="0" y="0"/>
          <a:ext cx="0" cy="0"/>
          <a:chOff x="0" y="0"/>
          <a:chExt cx="0" cy="0"/>
        </a:xfrm>
      </p:grpSpPr>
      <p:pic>
        <p:nvPicPr>
          <p:cNvPr id="7" name="Imagem 6" descr="Uma imagem contendo mesa, azul, pipa&#10;&#10;Descrição gerada automaticamente">
            <a:extLst>
              <a:ext uri="{FF2B5EF4-FFF2-40B4-BE49-F238E27FC236}">
                <a16:creationId xmlns:a16="http://schemas.microsoft.com/office/drawing/2014/main" id="{A3E73842-0485-22FB-D9D1-F328A6D3C1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Imagem 8" descr="Desenho com traços pretos em fundo branco&#10;&#10;Descrição gerada automaticamente">
            <a:extLst>
              <a:ext uri="{FF2B5EF4-FFF2-40B4-BE49-F238E27FC236}">
                <a16:creationId xmlns:a16="http://schemas.microsoft.com/office/drawing/2014/main" id="{DB719C46-EBFE-E4FE-56BC-28993355A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5742" y="1394603"/>
            <a:ext cx="4751262" cy="991026"/>
          </a:xfrm>
          <a:prstGeom prst="rect">
            <a:avLst/>
          </a:prstGeom>
        </p:spPr>
      </p:pic>
      <p:pic>
        <p:nvPicPr>
          <p:cNvPr id="11" name="Imagem 10" descr="Desenho de um círculo&#10;&#10;Descrição gerada automaticamente com confiança baixa">
            <a:extLst>
              <a:ext uri="{FF2B5EF4-FFF2-40B4-BE49-F238E27FC236}">
                <a16:creationId xmlns:a16="http://schemas.microsoft.com/office/drawing/2014/main" id="{BBAABDDE-1D28-73C6-1FD4-79FA04F06F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709" y="5463397"/>
            <a:ext cx="2413185" cy="567332"/>
          </a:xfrm>
          <a:prstGeom prst="rect">
            <a:avLst/>
          </a:prstGeom>
        </p:spPr>
      </p:pic>
      <p:pic>
        <p:nvPicPr>
          <p:cNvPr id="3" name="Imagem 2">
            <a:extLst>
              <a:ext uri="{FF2B5EF4-FFF2-40B4-BE49-F238E27FC236}">
                <a16:creationId xmlns:a16="http://schemas.microsoft.com/office/drawing/2014/main" id="{B9327020-08C7-930B-E746-2051DC7869F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141572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simples">
    <p:spTree>
      <p:nvGrpSpPr>
        <p:cNvPr id="1" name=""/>
        <p:cNvGrpSpPr/>
        <p:nvPr/>
      </p:nvGrpSpPr>
      <p:grpSpPr>
        <a:xfrm>
          <a:off x="0" y="0"/>
          <a:ext cx="0" cy="0"/>
          <a:chOff x="0" y="0"/>
          <a:chExt cx="0" cy="0"/>
        </a:xfrm>
      </p:grpSpPr>
      <p:pic>
        <p:nvPicPr>
          <p:cNvPr id="7" name="Imagem 6" descr="Uma imagem contendo mesa, azul, pipa&#10;&#10;Descrição gerada automaticamente">
            <a:extLst>
              <a:ext uri="{FF2B5EF4-FFF2-40B4-BE49-F238E27FC236}">
                <a16:creationId xmlns:a16="http://schemas.microsoft.com/office/drawing/2014/main" id="{A3E73842-0485-22FB-D9D1-F328A6D3C1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Imagem 8" descr="Desenho com traços pretos em fundo branco&#10;&#10;Descrição gerada automaticamente">
            <a:extLst>
              <a:ext uri="{FF2B5EF4-FFF2-40B4-BE49-F238E27FC236}">
                <a16:creationId xmlns:a16="http://schemas.microsoft.com/office/drawing/2014/main" id="{DB719C46-EBFE-E4FE-56BC-28993355A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5742" y="1394603"/>
            <a:ext cx="4751262" cy="991026"/>
          </a:xfrm>
          <a:prstGeom prst="rect">
            <a:avLst/>
          </a:prstGeom>
        </p:spPr>
      </p:pic>
      <p:pic>
        <p:nvPicPr>
          <p:cNvPr id="11" name="Imagem 10" descr="Desenho de um círculo&#10;&#10;Descrição gerada automaticamente com confiança baixa">
            <a:extLst>
              <a:ext uri="{FF2B5EF4-FFF2-40B4-BE49-F238E27FC236}">
                <a16:creationId xmlns:a16="http://schemas.microsoft.com/office/drawing/2014/main" id="{BBAABDDE-1D28-73C6-1FD4-79FA04F06F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709" y="5463397"/>
            <a:ext cx="2413185" cy="567332"/>
          </a:xfrm>
          <a:prstGeom prst="rect">
            <a:avLst/>
          </a:prstGeom>
        </p:spPr>
      </p:pic>
      <p:pic>
        <p:nvPicPr>
          <p:cNvPr id="3" name="Imagem 2">
            <a:extLst>
              <a:ext uri="{FF2B5EF4-FFF2-40B4-BE49-F238E27FC236}">
                <a16:creationId xmlns:a16="http://schemas.microsoft.com/office/drawing/2014/main" id="{B9327020-08C7-930B-E746-2051DC7869F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0"/>
            <a:ext cx="12191999" cy="6858000"/>
          </a:xfrm>
          <a:prstGeom prst="rect">
            <a:avLst/>
          </a:prstGeom>
        </p:spPr>
      </p:pic>
    </p:spTree>
    <p:extLst>
      <p:ext uri="{BB962C8B-B14F-4D97-AF65-F5344CB8AC3E}">
        <p14:creationId xmlns:p14="http://schemas.microsoft.com/office/powerpoint/2010/main" val="1001763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alternativo">
    <p:spTree>
      <p:nvGrpSpPr>
        <p:cNvPr id="1" name=""/>
        <p:cNvGrpSpPr/>
        <p:nvPr/>
      </p:nvGrpSpPr>
      <p:grpSpPr>
        <a:xfrm>
          <a:off x="0" y="0"/>
          <a:ext cx="0" cy="0"/>
          <a:chOff x="0" y="0"/>
          <a:chExt cx="0" cy="0"/>
        </a:xfrm>
      </p:grpSpPr>
      <p:pic>
        <p:nvPicPr>
          <p:cNvPr id="7" name="Imagem 6" descr="Uma imagem contendo mesa, azul, pipa&#10;&#10;Descrição gerada automaticamente">
            <a:extLst>
              <a:ext uri="{FF2B5EF4-FFF2-40B4-BE49-F238E27FC236}">
                <a16:creationId xmlns:a16="http://schemas.microsoft.com/office/drawing/2014/main" id="{A3E73842-0485-22FB-D9D1-F328A6D3C1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Imagem 8" descr="Desenho com traços pretos em fundo branco&#10;&#10;Descrição gerada automaticamente">
            <a:extLst>
              <a:ext uri="{FF2B5EF4-FFF2-40B4-BE49-F238E27FC236}">
                <a16:creationId xmlns:a16="http://schemas.microsoft.com/office/drawing/2014/main" id="{DB719C46-EBFE-E4FE-56BC-28993355A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5742" y="1394603"/>
            <a:ext cx="4751262" cy="991026"/>
          </a:xfrm>
          <a:prstGeom prst="rect">
            <a:avLst/>
          </a:prstGeom>
        </p:spPr>
      </p:pic>
      <p:pic>
        <p:nvPicPr>
          <p:cNvPr id="11" name="Imagem 10" descr="Desenho de um círculo&#10;&#10;Descrição gerada automaticamente com confiança baixa">
            <a:extLst>
              <a:ext uri="{FF2B5EF4-FFF2-40B4-BE49-F238E27FC236}">
                <a16:creationId xmlns:a16="http://schemas.microsoft.com/office/drawing/2014/main" id="{BBAABDDE-1D28-73C6-1FD4-79FA04F06F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709" y="5463397"/>
            <a:ext cx="2413185" cy="567332"/>
          </a:xfrm>
          <a:prstGeom prst="rect">
            <a:avLst/>
          </a:prstGeom>
        </p:spPr>
      </p:pic>
      <p:pic>
        <p:nvPicPr>
          <p:cNvPr id="3" name="Imagem 2">
            <a:extLst>
              <a:ext uri="{FF2B5EF4-FFF2-40B4-BE49-F238E27FC236}">
                <a16:creationId xmlns:a16="http://schemas.microsoft.com/office/drawing/2014/main" id="{B9327020-08C7-930B-E746-2051DC7869F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2310059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racapa">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36C4C005-79AE-0899-C9F1-14FF04EBE38A}"/>
              </a:ext>
            </a:extLst>
          </p:cNvPr>
          <p:cNvSpPr/>
          <p:nvPr userDrawn="1"/>
        </p:nvSpPr>
        <p:spPr>
          <a:xfrm>
            <a:off x="0" y="0"/>
            <a:ext cx="12192000" cy="6858000"/>
          </a:xfrm>
          <a:prstGeom prst="rect">
            <a:avLst/>
          </a:prstGeom>
          <a:solidFill>
            <a:srgbClr val="771B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EEBE1993-879B-8DCE-851C-4DB9CB0B2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20251" y="2945188"/>
            <a:ext cx="4370837" cy="911676"/>
          </a:xfrm>
          <a:prstGeom prst="rect">
            <a:avLst/>
          </a:prstGeom>
        </p:spPr>
      </p:pic>
      <p:pic>
        <p:nvPicPr>
          <p:cNvPr id="9" name="Imagem 8" descr="Desenho de um círculo&#10;&#10;Descrição gerada automaticamente com confiança baixa">
            <a:extLst>
              <a:ext uri="{FF2B5EF4-FFF2-40B4-BE49-F238E27FC236}">
                <a16:creationId xmlns:a16="http://schemas.microsoft.com/office/drawing/2014/main" id="{FDB6AC2A-800D-D700-5D32-BF0B40B91D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0698" y="3002279"/>
            <a:ext cx="3630175" cy="853442"/>
          </a:xfrm>
          <a:prstGeom prst="rect">
            <a:avLst/>
          </a:prstGeom>
        </p:spPr>
      </p:pic>
      <p:cxnSp>
        <p:nvCxnSpPr>
          <p:cNvPr id="10" name="Conector reto 9">
            <a:extLst>
              <a:ext uri="{FF2B5EF4-FFF2-40B4-BE49-F238E27FC236}">
                <a16:creationId xmlns:a16="http://schemas.microsoft.com/office/drawing/2014/main" id="{2D061225-D075-DCAC-3A17-8C132333848E}"/>
              </a:ext>
            </a:extLst>
          </p:cNvPr>
          <p:cNvCxnSpPr>
            <a:cxnSpLocks/>
          </p:cNvCxnSpPr>
          <p:nvPr userDrawn="1"/>
        </p:nvCxnSpPr>
        <p:spPr>
          <a:xfrm>
            <a:off x="5812536" y="2500884"/>
            <a:ext cx="0" cy="1856232"/>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4945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F32F353-338C-93BE-9223-36F82673E6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C55B5F8-E6B2-4BC0-4BDE-740E5F3B5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C85F21-CBFC-1905-813F-DD8530C89D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9754AD-172D-422F-80F8-2D8E693035B4}" type="datetimeFigureOut">
              <a:rPr lang="pt-BR" smtClean="0"/>
              <a:t>03/09/2024</a:t>
            </a:fld>
            <a:endParaRPr lang="pt-BR"/>
          </a:p>
        </p:txBody>
      </p:sp>
      <p:sp>
        <p:nvSpPr>
          <p:cNvPr id="5" name="Espaço Reservado para Rodapé 4">
            <a:extLst>
              <a:ext uri="{FF2B5EF4-FFF2-40B4-BE49-F238E27FC236}">
                <a16:creationId xmlns:a16="http://schemas.microsoft.com/office/drawing/2014/main" id="{312D34F5-D78B-BC12-5978-2AD1F6EFC1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43E2C1D-99BA-8CF5-F27D-DAE86B1DCF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59BF2B-9898-4228-981F-B12CB9A9DF1E}" type="slidenum">
              <a:rPr lang="pt-BR" smtClean="0"/>
              <a:t>‹nº›</a:t>
            </a:fld>
            <a:endParaRPr lang="pt-BR"/>
          </a:p>
        </p:txBody>
      </p:sp>
    </p:spTree>
    <p:extLst>
      <p:ext uri="{BB962C8B-B14F-4D97-AF65-F5344CB8AC3E}">
        <p14:creationId xmlns:p14="http://schemas.microsoft.com/office/powerpoint/2010/main" val="97474385"/>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3" r:id="rId3"/>
    <p:sldLayoutId id="2147483652" r:id="rId4"/>
    <p:sldLayoutId id="2147483654" r:id="rId5"/>
    <p:sldLayoutId id="21474836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pwc.com.br/pt/estudos/servicos/auditoria/2023/ESG_Ibovespa_2023.pdf"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ifrs.org/groups/international-sustainability-standards-boar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www.ifrs.org/groups/international-sustainability-standards-board/" TargetMode="Externa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hyperlink" Target="https://www.pwc.com.br/pt/estudos/servicos/auditoria/2023/ESG_Ibovespa_2023.pdf"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pwc.com.br/pt/estudos/servicos/auditoria/2023/ESG_Ibovespa_2023.pdf"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31.xml.rels><?xml version="1.0" encoding="UTF-8" standalone="yes"?>
<Relationships xmlns="http://schemas.openxmlformats.org/package/2006/relationships"><Relationship Id="rId3" Type="http://schemas.openxmlformats.org/officeDocument/2006/relationships/hyperlink" Target="https://www.pwc.com.br/pt/estudos/servicos/auditoria/2023/ESG_Ibovespa_2023.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15.xml"/></Relationships>
</file>

<file path=ppt/slides/_rels/slide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hyperlink" Target="https://www.pwc.com.br/pt/estudos/servicos/auditoria/2023/ESG_Ibovespa_2023.pdf"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ifacweb.blob.core.windows.net/publicfiles/2024-02/IFAC-State-Play-Sustainability-Disclosure-Assurance-2019-2022_0.pdf"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6.sv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22.svg"/><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D72FD2F8-3ADC-B3B6-F9E0-70CACA865980}"/>
              </a:ext>
            </a:extLst>
          </p:cNvPr>
          <p:cNvSpPr txBox="1"/>
          <p:nvPr/>
        </p:nvSpPr>
        <p:spPr>
          <a:xfrm>
            <a:off x="630936" y="2798064"/>
            <a:ext cx="7546850" cy="769441"/>
          </a:xfrm>
          <a:prstGeom prst="rect">
            <a:avLst/>
          </a:prstGeom>
          <a:noFill/>
        </p:spPr>
        <p:txBody>
          <a:bodyPr wrap="square" rtlCol="0">
            <a:spAutoFit/>
          </a:bodyPr>
          <a:lstStyle/>
          <a:p>
            <a:r>
              <a:rPr lang="pt-BR" sz="4400" dirty="0">
                <a:solidFill>
                  <a:schemeClr val="bg1"/>
                </a:solidFill>
              </a:rPr>
              <a:t>Panorama das Divulgações</a:t>
            </a:r>
          </a:p>
        </p:txBody>
      </p:sp>
      <p:sp>
        <p:nvSpPr>
          <p:cNvPr id="7" name="CaixaDeTexto 6">
            <a:extLst>
              <a:ext uri="{FF2B5EF4-FFF2-40B4-BE49-F238E27FC236}">
                <a16:creationId xmlns:a16="http://schemas.microsoft.com/office/drawing/2014/main" id="{2D5CBE48-F7B4-895D-3C28-F85DA241A270}"/>
              </a:ext>
            </a:extLst>
          </p:cNvPr>
          <p:cNvSpPr txBox="1"/>
          <p:nvPr/>
        </p:nvSpPr>
        <p:spPr>
          <a:xfrm>
            <a:off x="630935" y="3429000"/>
            <a:ext cx="9576552" cy="1323439"/>
          </a:xfrm>
          <a:prstGeom prst="rect">
            <a:avLst/>
          </a:prstGeom>
          <a:noFill/>
        </p:spPr>
        <p:txBody>
          <a:bodyPr wrap="square" rtlCol="0">
            <a:spAutoFit/>
          </a:bodyPr>
          <a:lstStyle/>
          <a:p>
            <a:r>
              <a:rPr lang="pt-BR" sz="4000" dirty="0">
                <a:solidFill>
                  <a:schemeClr val="bg1"/>
                </a:solidFill>
              </a:rPr>
              <a:t>Relatórios sobre Sustentabilidade no Brasil – </a:t>
            </a:r>
            <a:r>
              <a:rPr lang="pt-BR" sz="4000" i="1" dirty="0">
                <a:solidFill>
                  <a:schemeClr val="bg1"/>
                </a:solidFill>
              </a:rPr>
              <a:t>Edição 2024</a:t>
            </a:r>
          </a:p>
        </p:txBody>
      </p:sp>
      <p:sp>
        <p:nvSpPr>
          <p:cNvPr id="10" name="CaixaDeTexto 9">
            <a:extLst>
              <a:ext uri="{FF2B5EF4-FFF2-40B4-BE49-F238E27FC236}">
                <a16:creationId xmlns:a16="http://schemas.microsoft.com/office/drawing/2014/main" id="{A8C0AD97-A314-5B1C-A41B-A16819162AC0}"/>
              </a:ext>
            </a:extLst>
          </p:cNvPr>
          <p:cNvSpPr txBox="1"/>
          <p:nvPr/>
        </p:nvSpPr>
        <p:spPr>
          <a:xfrm>
            <a:off x="630934" y="4925919"/>
            <a:ext cx="3383280" cy="400110"/>
          </a:xfrm>
          <a:prstGeom prst="rect">
            <a:avLst/>
          </a:prstGeom>
          <a:noFill/>
        </p:spPr>
        <p:txBody>
          <a:bodyPr wrap="square" rtlCol="0">
            <a:spAutoFit/>
          </a:bodyPr>
          <a:lstStyle/>
          <a:p>
            <a:r>
              <a:rPr lang="pt-BR" sz="2000" dirty="0">
                <a:solidFill>
                  <a:srgbClr val="D13D98"/>
                </a:solidFill>
              </a:rPr>
              <a:t>Martha Bianchi</a:t>
            </a:r>
          </a:p>
        </p:txBody>
      </p:sp>
    </p:spTree>
    <p:extLst>
      <p:ext uri="{BB962C8B-B14F-4D97-AF65-F5344CB8AC3E}">
        <p14:creationId xmlns:p14="http://schemas.microsoft.com/office/powerpoint/2010/main" val="1895924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CAAC850-9B37-23BE-4C10-EBD5A59CE63E}"/>
              </a:ext>
            </a:extLst>
          </p:cNvPr>
          <p:cNvSpPr txBox="1"/>
          <p:nvPr/>
        </p:nvSpPr>
        <p:spPr>
          <a:xfrm>
            <a:off x="630936" y="2798064"/>
            <a:ext cx="5465064" cy="830997"/>
          </a:xfrm>
          <a:prstGeom prst="rect">
            <a:avLst/>
          </a:prstGeom>
          <a:noFill/>
        </p:spPr>
        <p:txBody>
          <a:bodyPr wrap="square" rtlCol="0">
            <a:spAutoFit/>
          </a:bodyPr>
          <a:lstStyle/>
          <a:p>
            <a:r>
              <a:rPr lang="pt-BR" sz="4800" dirty="0">
                <a:solidFill>
                  <a:schemeClr val="bg1"/>
                </a:solidFill>
              </a:rPr>
              <a:t>Introdução</a:t>
            </a:r>
          </a:p>
        </p:txBody>
      </p:sp>
    </p:spTree>
    <p:extLst>
      <p:ext uri="{BB962C8B-B14F-4D97-AF65-F5344CB8AC3E}">
        <p14:creationId xmlns:p14="http://schemas.microsoft.com/office/powerpoint/2010/main" val="357119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Regulação e Asseguração dos Relatórios</a:t>
            </a:r>
          </a:p>
        </p:txBody>
      </p:sp>
      <p:sp>
        <p:nvSpPr>
          <p:cNvPr id="5" name="CaixaDeTexto 4">
            <a:extLst>
              <a:ext uri="{FF2B5EF4-FFF2-40B4-BE49-F238E27FC236}">
                <a16:creationId xmlns:a16="http://schemas.microsoft.com/office/drawing/2014/main" id="{F7AD4976-554B-C013-38D5-66551CBBF3E7}"/>
              </a:ext>
            </a:extLst>
          </p:cNvPr>
          <p:cNvSpPr txBox="1"/>
          <p:nvPr/>
        </p:nvSpPr>
        <p:spPr>
          <a:xfrm>
            <a:off x="429758" y="3753816"/>
            <a:ext cx="1339495" cy="369332"/>
          </a:xfrm>
          <a:prstGeom prst="rect">
            <a:avLst/>
          </a:prstGeom>
          <a:noFill/>
        </p:spPr>
        <p:txBody>
          <a:bodyPr wrap="square" rtlCol="0">
            <a:spAutoFit/>
          </a:bodyPr>
          <a:lstStyle/>
          <a:p>
            <a:r>
              <a:rPr lang="pt-BR" b="1" dirty="0">
                <a:solidFill>
                  <a:srgbClr val="0070C0"/>
                </a:solidFill>
              </a:rPr>
              <a:t>ISAE 3410</a:t>
            </a:r>
          </a:p>
        </p:txBody>
      </p:sp>
      <p:sp>
        <p:nvSpPr>
          <p:cNvPr id="6" name="CaixaDeTexto 5">
            <a:extLst>
              <a:ext uri="{FF2B5EF4-FFF2-40B4-BE49-F238E27FC236}">
                <a16:creationId xmlns:a16="http://schemas.microsoft.com/office/drawing/2014/main" id="{297EB9D0-637B-3786-769E-8894022EC717}"/>
              </a:ext>
            </a:extLst>
          </p:cNvPr>
          <p:cNvSpPr txBox="1"/>
          <p:nvPr/>
        </p:nvSpPr>
        <p:spPr>
          <a:xfrm rot="43733">
            <a:off x="1959899" y="1918986"/>
            <a:ext cx="983961" cy="646331"/>
          </a:xfrm>
          <a:prstGeom prst="rect">
            <a:avLst/>
          </a:prstGeom>
          <a:noFill/>
        </p:spPr>
        <p:txBody>
          <a:bodyPr wrap="square" rtlCol="0">
            <a:spAutoFit/>
          </a:bodyPr>
          <a:lstStyle/>
          <a:p>
            <a:pPr algn="ctr"/>
            <a:r>
              <a:rPr lang="pt-BR" b="1" dirty="0">
                <a:solidFill>
                  <a:srgbClr val="0070C0"/>
                </a:solidFill>
              </a:rPr>
              <a:t>ISAE 3000</a:t>
            </a:r>
          </a:p>
        </p:txBody>
      </p:sp>
      <p:sp>
        <p:nvSpPr>
          <p:cNvPr id="8" name="CaixaDeTexto 7">
            <a:extLst>
              <a:ext uri="{FF2B5EF4-FFF2-40B4-BE49-F238E27FC236}">
                <a16:creationId xmlns:a16="http://schemas.microsoft.com/office/drawing/2014/main" id="{F58C7184-9618-5897-79FB-F0C77B571BBB}"/>
              </a:ext>
            </a:extLst>
          </p:cNvPr>
          <p:cNvSpPr txBox="1"/>
          <p:nvPr/>
        </p:nvSpPr>
        <p:spPr>
          <a:xfrm rot="43733">
            <a:off x="3221162" y="3789002"/>
            <a:ext cx="1263584" cy="646331"/>
          </a:xfrm>
          <a:prstGeom prst="rect">
            <a:avLst/>
          </a:prstGeom>
          <a:noFill/>
        </p:spPr>
        <p:txBody>
          <a:bodyPr wrap="square" rtlCol="0">
            <a:spAutoFit/>
          </a:bodyPr>
          <a:lstStyle/>
          <a:p>
            <a:pPr algn="ctr"/>
            <a:r>
              <a:rPr lang="pt-BR" b="1" dirty="0">
                <a:solidFill>
                  <a:srgbClr val="FFC000"/>
                </a:solidFill>
              </a:rPr>
              <a:t>NBC TO 3000</a:t>
            </a:r>
          </a:p>
        </p:txBody>
      </p:sp>
      <p:sp>
        <p:nvSpPr>
          <p:cNvPr id="9" name="CaixaDeTexto 8">
            <a:extLst>
              <a:ext uri="{FF2B5EF4-FFF2-40B4-BE49-F238E27FC236}">
                <a16:creationId xmlns:a16="http://schemas.microsoft.com/office/drawing/2014/main" id="{7705A923-A379-28EE-EFFF-2FAC3A28849D}"/>
              </a:ext>
            </a:extLst>
          </p:cNvPr>
          <p:cNvSpPr txBox="1"/>
          <p:nvPr/>
        </p:nvSpPr>
        <p:spPr>
          <a:xfrm rot="43733">
            <a:off x="4718899" y="1642360"/>
            <a:ext cx="1259981" cy="1200329"/>
          </a:xfrm>
          <a:prstGeom prst="rect">
            <a:avLst/>
          </a:prstGeom>
          <a:noFill/>
        </p:spPr>
        <p:txBody>
          <a:bodyPr wrap="square" rtlCol="0">
            <a:spAutoFit/>
          </a:bodyPr>
          <a:lstStyle/>
          <a:p>
            <a:pPr algn="ctr"/>
            <a:r>
              <a:rPr lang="pt-BR" b="1" dirty="0">
                <a:solidFill>
                  <a:schemeClr val="accent6">
                    <a:lumMod val="75000"/>
                  </a:schemeClr>
                </a:solidFill>
              </a:rPr>
              <a:t>CVM 14/2020 (Relato Integrado)</a:t>
            </a:r>
          </a:p>
        </p:txBody>
      </p:sp>
      <p:sp>
        <p:nvSpPr>
          <p:cNvPr id="10" name="CaixaDeTexto 9">
            <a:extLst>
              <a:ext uri="{FF2B5EF4-FFF2-40B4-BE49-F238E27FC236}">
                <a16:creationId xmlns:a16="http://schemas.microsoft.com/office/drawing/2014/main" id="{43D55725-1F7C-69F5-272C-F90713A57C81}"/>
              </a:ext>
            </a:extLst>
          </p:cNvPr>
          <p:cNvSpPr txBox="1"/>
          <p:nvPr/>
        </p:nvSpPr>
        <p:spPr>
          <a:xfrm rot="43733">
            <a:off x="6139026" y="3773826"/>
            <a:ext cx="1349008" cy="646331"/>
          </a:xfrm>
          <a:prstGeom prst="rect">
            <a:avLst/>
          </a:prstGeom>
          <a:noFill/>
        </p:spPr>
        <p:txBody>
          <a:bodyPr wrap="square" rtlCol="0">
            <a:spAutoFit/>
          </a:bodyPr>
          <a:lstStyle/>
          <a:p>
            <a:pPr algn="ctr"/>
            <a:r>
              <a:rPr lang="pt-BR" b="1" dirty="0">
                <a:solidFill>
                  <a:srgbClr val="FF0000"/>
                </a:solidFill>
              </a:rPr>
              <a:t>Criação ISSB</a:t>
            </a:r>
          </a:p>
        </p:txBody>
      </p:sp>
      <p:sp>
        <p:nvSpPr>
          <p:cNvPr id="11" name="CaixaDeTexto 10">
            <a:extLst>
              <a:ext uri="{FF2B5EF4-FFF2-40B4-BE49-F238E27FC236}">
                <a16:creationId xmlns:a16="http://schemas.microsoft.com/office/drawing/2014/main" id="{BDE6A0E8-55F4-37E3-C04F-56C4AFA331DF}"/>
              </a:ext>
            </a:extLst>
          </p:cNvPr>
          <p:cNvSpPr txBox="1"/>
          <p:nvPr/>
        </p:nvSpPr>
        <p:spPr>
          <a:xfrm>
            <a:off x="7423201" y="2446398"/>
            <a:ext cx="1353761" cy="646331"/>
          </a:xfrm>
          <a:prstGeom prst="rect">
            <a:avLst/>
          </a:prstGeom>
          <a:noFill/>
        </p:spPr>
        <p:txBody>
          <a:bodyPr wrap="square" rtlCol="0">
            <a:spAutoFit/>
          </a:bodyPr>
          <a:lstStyle/>
          <a:p>
            <a:pPr algn="ctr"/>
            <a:r>
              <a:rPr lang="pt-BR" b="1" dirty="0">
                <a:solidFill>
                  <a:srgbClr val="7030A0"/>
                </a:solidFill>
              </a:rPr>
              <a:t>CT Ibracon 03/2022</a:t>
            </a:r>
            <a:endParaRPr lang="pt-BR" b="1" dirty="0">
              <a:solidFill>
                <a:srgbClr val="0070C0"/>
              </a:solidFill>
            </a:endParaRPr>
          </a:p>
        </p:txBody>
      </p:sp>
      <p:sp>
        <p:nvSpPr>
          <p:cNvPr id="12" name="CaixaDeTexto 11">
            <a:extLst>
              <a:ext uri="{FF2B5EF4-FFF2-40B4-BE49-F238E27FC236}">
                <a16:creationId xmlns:a16="http://schemas.microsoft.com/office/drawing/2014/main" id="{AE4038EB-76F7-F4CA-74C4-246F78C5F8B3}"/>
              </a:ext>
            </a:extLst>
          </p:cNvPr>
          <p:cNvSpPr txBox="1"/>
          <p:nvPr/>
        </p:nvSpPr>
        <p:spPr>
          <a:xfrm rot="43733">
            <a:off x="8781005" y="3807087"/>
            <a:ext cx="1651143" cy="369332"/>
          </a:xfrm>
          <a:prstGeom prst="rect">
            <a:avLst/>
          </a:prstGeom>
          <a:noFill/>
        </p:spPr>
        <p:txBody>
          <a:bodyPr wrap="square" rtlCol="0">
            <a:spAutoFit/>
          </a:bodyPr>
          <a:lstStyle/>
          <a:p>
            <a:pPr algn="ctr"/>
            <a:r>
              <a:rPr lang="pt-BR" b="1" dirty="0">
                <a:solidFill>
                  <a:srgbClr val="FF0000"/>
                </a:solidFill>
              </a:rPr>
              <a:t>IFRS S1 e S2</a:t>
            </a:r>
          </a:p>
        </p:txBody>
      </p:sp>
      <p:sp>
        <p:nvSpPr>
          <p:cNvPr id="13" name="CaixaDeTexto 12">
            <a:extLst>
              <a:ext uri="{FF2B5EF4-FFF2-40B4-BE49-F238E27FC236}">
                <a16:creationId xmlns:a16="http://schemas.microsoft.com/office/drawing/2014/main" id="{561E4D8A-A529-0EEF-0738-DDC9AB0D680E}"/>
              </a:ext>
            </a:extLst>
          </p:cNvPr>
          <p:cNvSpPr txBox="1"/>
          <p:nvPr/>
        </p:nvSpPr>
        <p:spPr>
          <a:xfrm>
            <a:off x="10219089" y="2027837"/>
            <a:ext cx="1371254" cy="646331"/>
          </a:xfrm>
          <a:prstGeom prst="rect">
            <a:avLst/>
          </a:prstGeom>
          <a:noFill/>
        </p:spPr>
        <p:txBody>
          <a:bodyPr wrap="square" rtlCol="0">
            <a:spAutoFit/>
          </a:bodyPr>
          <a:lstStyle/>
          <a:p>
            <a:pPr algn="ctr"/>
            <a:r>
              <a:rPr lang="pt-BR" b="1" dirty="0">
                <a:solidFill>
                  <a:srgbClr val="0070C0"/>
                </a:solidFill>
              </a:rPr>
              <a:t>ISSA 5000 (Previsão)</a:t>
            </a:r>
          </a:p>
        </p:txBody>
      </p:sp>
      <p:sp>
        <p:nvSpPr>
          <p:cNvPr id="3" name="Retângulo: Cantos Arredondados 2">
            <a:extLst>
              <a:ext uri="{FF2B5EF4-FFF2-40B4-BE49-F238E27FC236}">
                <a16:creationId xmlns:a16="http://schemas.microsoft.com/office/drawing/2014/main" id="{0DFB8952-9F37-1715-3CB3-152DAB30FEF4}"/>
              </a:ext>
            </a:extLst>
          </p:cNvPr>
          <p:cNvSpPr/>
          <p:nvPr/>
        </p:nvSpPr>
        <p:spPr>
          <a:xfrm>
            <a:off x="367747" y="3180522"/>
            <a:ext cx="1351723" cy="248478"/>
          </a:xfrm>
          <a:prstGeom prst="roundRect">
            <a:avLst/>
          </a:prstGeom>
          <a:solidFill>
            <a:srgbClr val="CA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Cantos Arredondados 6">
            <a:extLst>
              <a:ext uri="{FF2B5EF4-FFF2-40B4-BE49-F238E27FC236}">
                <a16:creationId xmlns:a16="http://schemas.microsoft.com/office/drawing/2014/main" id="{5540FB75-FEF6-764B-F63F-FE20BD15736F}"/>
              </a:ext>
            </a:extLst>
          </p:cNvPr>
          <p:cNvSpPr/>
          <p:nvPr/>
        </p:nvSpPr>
        <p:spPr>
          <a:xfrm>
            <a:off x="1776020" y="3180522"/>
            <a:ext cx="1351723" cy="248478"/>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Cantos Arredondados 13">
            <a:extLst>
              <a:ext uri="{FF2B5EF4-FFF2-40B4-BE49-F238E27FC236}">
                <a16:creationId xmlns:a16="http://schemas.microsoft.com/office/drawing/2014/main" id="{FBD57A84-A230-80C8-C2A0-77F61691B128}"/>
              </a:ext>
            </a:extLst>
          </p:cNvPr>
          <p:cNvSpPr/>
          <p:nvPr/>
        </p:nvSpPr>
        <p:spPr>
          <a:xfrm>
            <a:off x="3217103" y="3180522"/>
            <a:ext cx="1351723" cy="248478"/>
          </a:xfrm>
          <a:prstGeom prst="round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Cantos Arredondados 14">
            <a:extLst>
              <a:ext uri="{FF2B5EF4-FFF2-40B4-BE49-F238E27FC236}">
                <a16:creationId xmlns:a16="http://schemas.microsoft.com/office/drawing/2014/main" id="{A50D306B-E96F-1086-A550-B28BF727AF7F}"/>
              </a:ext>
            </a:extLst>
          </p:cNvPr>
          <p:cNvSpPr/>
          <p:nvPr/>
        </p:nvSpPr>
        <p:spPr>
          <a:xfrm>
            <a:off x="4638308" y="3180522"/>
            <a:ext cx="1351723" cy="248478"/>
          </a:xfrm>
          <a:prstGeom prst="roundRect">
            <a:avLst/>
          </a:prstGeom>
          <a:solidFill>
            <a:srgbClr val="6EC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F26B3E56-A3E8-69F9-2871-8851A0108E24}"/>
              </a:ext>
            </a:extLst>
          </p:cNvPr>
          <p:cNvSpPr/>
          <p:nvPr/>
        </p:nvSpPr>
        <p:spPr>
          <a:xfrm>
            <a:off x="6046674" y="3180522"/>
            <a:ext cx="1351723" cy="248478"/>
          </a:xfrm>
          <a:prstGeom prst="roundRect">
            <a:avLst/>
          </a:prstGeom>
          <a:solidFill>
            <a:srgbClr val="4899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Cantos Arredondados 16">
            <a:extLst>
              <a:ext uri="{FF2B5EF4-FFF2-40B4-BE49-F238E27FC236}">
                <a16:creationId xmlns:a16="http://schemas.microsoft.com/office/drawing/2014/main" id="{BE9648A7-858B-2FF2-B7CB-97C513986363}"/>
              </a:ext>
            </a:extLst>
          </p:cNvPr>
          <p:cNvSpPr/>
          <p:nvPr/>
        </p:nvSpPr>
        <p:spPr>
          <a:xfrm>
            <a:off x="7455040" y="3182402"/>
            <a:ext cx="1351723" cy="248478"/>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Cantos Arredondados 17">
            <a:extLst>
              <a:ext uri="{FF2B5EF4-FFF2-40B4-BE49-F238E27FC236}">
                <a16:creationId xmlns:a16="http://schemas.microsoft.com/office/drawing/2014/main" id="{CA207EE0-90EF-759B-F8B3-42D819F7F99E}"/>
              </a:ext>
            </a:extLst>
          </p:cNvPr>
          <p:cNvSpPr/>
          <p:nvPr/>
        </p:nvSpPr>
        <p:spPr>
          <a:xfrm>
            <a:off x="8863313" y="3180522"/>
            <a:ext cx="1351723" cy="248478"/>
          </a:xfrm>
          <a:prstGeom prst="roundRect">
            <a:avLst/>
          </a:prstGeom>
          <a:solidFill>
            <a:srgbClr val="2E63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Cantos Arredondados 18">
            <a:extLst>
              <a:ext uri="{FF2B5EF4-FFF2-40B4-BE49-F238E27FC236}">
                <a16:creationId xmlns:a16="http://schemas.microsoft.com/office/drawing/2014/main" id="{1899A9CD-0A4E-6AF1-9A27-F41D0EF6F511}"/>
              </a:ext>
            </a:extLst>
          </p:cNvPr>
          <p:cNvSpPr/>
          <p:nvPr/>
        </p:nvSpPr>
        <p:spPr>
          <a:xfrm>
            <a:off x="10284611" y="3175553"/>
            <a:ext cx="1351723" cy="248478"/>
          </a:xfrm>
          <a:prstGeom prst="round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aixaDeTexto 20">
            <a:extLst>
              <a:ext uri="{FF2B5EF4-FFF2-40B4-BE49-F238E27FC236}">
                <a16:creationId xmlns:a16="http://schemas.microsoft.com/office/drawing/2014/main" id="{3E0BFA36-4B5A-BA16-3B30-98E6D354BF27}"/>
              </a:ext>
            </a:extLst>
          </p:cNvPr>
          <p:cNvSpPr txBox="1"/>
          <p:nvPr/>
        </p:nvSpPr>
        <p:spPr>
          <a:xfrm>
            <a:off x="555666" y="2652333"/>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2012</a:t>
            </a:r>
          </a:p>
        </p:txBody>
      </p:sp>
      <p:sp>
        <p:nvSpPr>
          <p:cNvPr id="22" name="CaixaDeTexto 21">
            <a:extLst>
              <a:ext uri="{FF2B5EF4-FFF2-40B4-BE49-F238E27FC236}">
                <a16:creationId xmlns:a16="http://schemas.microsoft.com/office/drawing/2014/main" id="{5097DCD1-D78D-2462-4247-37B274CD2710}"/>
              </a:ext>
            </a:extLst>
          </p:cNvPr>
          <p:cNvSpPr txBox="1"/>
          <p:nvPr/>
        </p:nvSpPr>
        <p:spPr>
          <a:xfrm>
            <a:off x="1994062" y="3443559"/>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2013</a:t>
            </a:r>
          </a:p>
        </p:txBody>
      </p:sp>
      <p:sp>
        <p:nvSpPr>
          <p:cNvPr id="23" name="CaixaDeTexto 22">
            <a:extLst>
              <a:ext uri="{FF2B5EF4-FFF2-40B4-BE49-F238E27FC236}">
                <a16:creationId xmlns:a16="http://schemas.microsoft.com/office/drawing/2014/main" id="{086AD1EF-75BD-2122-914B-7CA006BDD15D}"/>
              </a:ext>
            </a:extLst>
          </p:cNvPr>
          <p:cNvSpPr txBox="1"/>
          <p:nvPr/>
        </p:nvSpPr>
        <p:spPr>
          <a:xfrm>
            <a:off x="3435146" y="2652333"/>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2015</a:t>
            </a:r>
          </a:p>
        </p:txBody>
      </p:sp>
      <p:sp>
        <p:nvSpPr>
          <p:cNvPr id="24" name="CaixaDeTexto 23">
            <a:extLst>
              <a:ext uri="{FF2B5EF4-FFF2-40B4-BE49-F238E27FC236}">
                <a16:creationId xmlns:a16="http://schemas.microsoft.com/office/drawing/2014/main" id="{27F1C5B1-BFEA-D9DD-3165-3C682C8DDC98}"/>
              </a:ext>
            </a:extLst>
          </p:cNvPr>
          <p:cNvSpPr txBox="1"/>
          <p:nvPr/>
        </p:nvSpPr>
        <p:spPr>
          <a:xfrm>
            <a:off x="4882278" y="3419328"/>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2020</a:t>
            </a:r>
          </a:p>
        </p:txBody>
      </p:sp>
      <p:sp>
        <p:nvSpPr>
          <p:cNvPr id="25" name="CaixaDeTexto 24">
            <a:extLst>
              <a:ext uri="{FF2B5EF4-FFF2-40B4-BE49-F238E27FC236}">
                <a16:creationId xmlns:a16="http://schemas.microsoft.com/office/drawing/2014/main" id="{B8B48F09-391F-C1FA-745C-484223702296}"/>
              </a:ext>
            </a:extLst>
          </p:cNvPr>
          <p:cNvSpPr txBox="1"/>
          <p:nvPr/>
        </p:nvSpPr>
        <p:spPr>
          <a:xfrm>
            <a:off x="6271451" y="2652333"/>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2021</a:t>
            </a:r>
          </a:p>
        </p:txBody>
      </p:sp>
      <p:sp>
        <p:nvSpPr>
          <p:cNvPr id="26" name="CaixaDeTexto 25">
            <a:extLst>
              <a:ext uri="{FF2B5EF4-FFF2-40B4-BE49-F238E27FC236}">
                <a16:creationId xmlns:a16="http://schemas.microsoft.com/office/drawing/2014/main" id="{1BCABD05-4D83-8AD3-2543-7717511F48A7}"/>
              </a:ext>
            </a:extLst>
          </p:cNvPr>
          <p:cNvSpPr txBox="1"/>
          <p:nvPr/>
        </p:nvSpPr>
        <p:spPr>
          <a:xfrm>
            <a:off x="7724365" y="3443559"/>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2022</a:t>
            </a:r>
          </a:p>
        </p:txBody>
      </p:sp>
      <p:sp>
        <p:nvSpPr>
          <p:cNvPr id="27" name="CaixaDeTexto 26">
            <a:extLst>
              <a:ext uri="{FF2B5EF4-FFF2-40B4-BE49-F238E27FC236}">
                <a16:creationId xmlns:a16="http://schemas.microsoft.com/office/drawing/2014/main" id="{FC367F53-8747-6137-1EC9-D0F5E085FA14}"/>
              </a:ext>
            </a:extLst>
          </p:cNvPr>
          <p:cNvSpPr txBox="1"/>
          <p:nvPr/>
        </p:nvSpPr>
        <p:spPr>
          <a:xfrm>
            <a:off x="9081356" y="2652333"/>
            <a:ext cx="915635"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2023</a:t>
            </a:r>
          </a:p>
        </p:txBody>
      </p:sp>
      <p:sp>
        <p:nvSpPr>
          <p:cNvPr id="28" name="CaixaDeTexto 27">
            <a:extLst>
              <a:ext uri="{FF2B5EF4-FFF2-40B4-BE49-F238E27FC236}">
                <a16:creationId xmlns:a16="http://schemas.microsoft.com/office/drawing/2014/main" id="{85DC5FAF-D3C2-3448-D04A-90A31D973D02}"/>
              </a:ext>
            </a:extLst>
          </p:cNvPr>
          <p:cNvSpPr txBox="1"/>
          <p:nvPr/>
        </p:nvSpPr>
        <p:spPr>
          <a:xfrm>
            <a:off x="10254990" y="3419328"/>
            <a:ext cx="1410964" cy="523220"/>
          </a:xfrm>
          <a:prstGeom prst="rect">
            <a:avLst/>
          </a:prstGeom>
          <a:noFill/>
        </p:spPr>
        <p:txBody>
          <a:bodyPr wrap="none" rtlCol="0">
            <a:spAutoFit/>
          </a:bodyPr>
          <a:lstStyle/>
          <a:p>
            <a:r>
              <a:rPr lang="pt-BR" sz="2800" dirty="0">
                <a:latin typeface="Calibri Light" panose="020F0302020204030204" pitchFamily="34" charset="0"/>
                <a:ea typeface="Calibri Light" panose="020F0302020204030204" pitchFamily="34" charset="0"/>
                <a:cs typeface="Calibri Light" panose="020F0302020204030204" pitchFamily="34" charset="0"/>
              </a:rPr>
              <a:t>2024/25</a:t>
            </a:r>
          </a:p>
        </p:txBody>
      </p:sp>
      <p:pic>
        <p:nvPicPr>
          <p:cNvPr id="30" name="Imagem 29">
            <a:extLst>
              <a:ext uri="{FF2B5EF4-FFF2-40B4-BE49-F238E27FC236}">
                <a16:creationId xmlns:a16="http://schemas.microsoft.com/office/drawing/2014/main" id="{CCC1ABDC-A7A8-0387-EC04-3AD3D22ECC6B}"/>
              </a:ext>
            </a:extLst>
          </p:cNvPr>
          <p:cNvPicPr>
            <a:picLocks noChangeAspect="1"/>
          </p:cNvPicPr>
          <p:nvPr/>
        </p:nvPicPr>
        <p:blipFill>
          <a:blip r:embed="rId3"/>
          <a:stretch>
            <a:fillRect/>
          </a:stretch>
        </p:blipFill>
        <p:spPr>
          <a:xfrm>
            <a:off x="457624" y="1554841"/>
            <a:ext cx="1258284" cy="363384"/>
          </a:xfrm>
          <a:prstGeom prst="rect">
            <a:avLst/>
          </a:prstGeom>
        </p:spPr>
      </p:pic>
      <p:pic>
        <p:nvPicPr>
          <p:cNvPr id="32" name="Imagem 31">
            <a:extLst>
              <a:ext uri="{FF2B5EF4-FFF2-40B4-BE49-F238E27FC236}">
                <a16:creationId xmlns:a16="http://schemas.microsoft.com/office/drawing/2014/main" id="{D493DC71-78A9-46A5-E460-87DD49763A6B}"/>
              </a:ext>
            </a:extLst>
          </p:cNvPr>
          <p:cNvPicPr>
            <a:picLocks noChangeAspect="1"/>
          </p:cNvPicPr>
          <p:nvPr/>
        </p:nvPicPr>
        <p:blipFill>
          <a:blip r:embed="rId4"/>
          <a:stretch>
            <a:fillRect/>
          </a:stretch>
        </p:blipFill>
        <p:spPr>
          <a:xfrm>
            <a:off x="1997203" y="4802456"/>
            <a:ext cx="854761" cy="845047"/>
          </a:xfrm>
          <a:prstGeom prst="rect">
            <a:avLst/>
          </a:prstGeom>
        </p:spPr>
      </p:pic>
      <p:pic>
        <p:nvPicPr>
          <p:cNvPr id="34" name="Imagem 33">
            <a:extLst>
              <a:ext uri="{FF2B5EF4-FFF2-40B4-BE49-F238E27FC236}">
                <a16:creationId xmlns:a16="http://schemas.microsoft.com/office/drawing/2014/main" id="{7CB0E71E-F025-9867-8E09-BF211459EE13}"/>
              </a:ext>
            </a:extLst>
          </p:cNvPr>
          <p:cNvPicPr>
            <a:picLocks noChangeAspect="1"/>
          </p:cNvPicPr>
          <p:nvPr/>
        </p:nvPicPr>
        <p:blipFill>
          <a:blip r:embed="rId5"/>
          <a:stretch>
            <a:fillRect/>
          </a:stretch>
        </p:blipFill>
        <p:spPr>
          <a:xfrm>
            <a:off x="3257991" y="1470306"/>
            <a:ext cx="1269944" cy="539837"/>
          </a:xfrm>
          <a:prstGeom prst="rect">
            <a:avLst/>
          </a:prstGeom>
        </p:spPr>
      </p:pic>
      <p:pic>
        <p:nvPicPr>
          <p:cNvPr id="36" name="Imagem 35">
            <a:extLst>
              <a:ext uri="{FF2B5EF4-FFF2-40B4-BE49-F238E27FC236}">
                <a16:creationId xmlns:a16="http://schemas.microsoft.com/office/drawing/2014/main" id="{EF4540A7-B24E-E5FE-38D0-4056E1A646A4}"/>
              </a:ext>
            </a:extLst>
          </p:cNvPr>
          <p:cNvPicPr>
            <a:picLocks noChangeAspect="1"/>
          </p:cNvPicPr>
          <p:nvPr/>
        </p:nvPicPr>
        <p:blipFill>
          <a:blip r:embed="rId6"/>
          <a:stretch>
            <a:fillRect/>
          </a:stretch>
        </p:blipFill>
        <p:spPr>
          <a:xfrm>
            <a:off x="4976694" y="4834673"/>
            <a:ext cx="1013337" cy="538824"/>
          </a:xfrm>
          <a:prstGeom prst="rect">
            <a:avLst/>
          </a:prstGeom>
        </p:spPr>
      </p:pic>
      <p:pic>
        <p:nvPicPr>
          <p:cNvPr id="38" name="Imagem 37">
            <a:extLst>
              <a:ext uri="{FF2B5EF4-FFF2-40B4-BE49-F238E27FC236}">
                <a16:creationId xmlns:a16="http://schemas.microsoft.com/office/drawing/2014/main" id="{073CFB5B-0724-76AF-7B3B-49DBAABB0CE4}"/>
              </a:ext>
            </a:extLst>
          </p:cNvPr>
          <p:cNvPicPr>
            <a:picLocks noChangeAspect="1"/>
          </p:cNvPicPr>
          <p:nvPr/>
        </p:nvPicPr>
        <p:blipFill>
          <a:blip r:embed="rId7"/>
          <a:stretch>
            <a:fillRect/>
          </a:stretch>
        </p:blipFill>
        <p:spPr>
          <a:xfrm>
            <a:off x="6266057" y="1570962"/>
            <a:ext cx="1063867" cy="456875"/>
          </a:xfrm>
          <a:prstGeom prst="rect">
            <a:avLst/>
          </a:prstGeom>
        </p:spPr>
      </p:pic>
      <p:pic>
        <p:nvPicPr>
          <p:cNvPr id="41" name="Imagem 40">
            <a:extLst>
              <a:ext uri="{FF2B5EF4-FFF2-40B4-BE49-F238E27FC236}">
                <a16:creationId xmlns:a16="http://schemas.microsoft.com/office/drawing/2014/main" id="{8FB02FF7-215D-E77E-9CBF-8DF885F63721}"/>
              </a:ext>
            </a:extLst>
          </p:cNvPr>
          <p:cNvPicPr>
            <a:picLocks noChangeAspect="1"/>
          </p:cNvPicPr>
          <p:nvPr/>
        </p:nvPicPr>
        <p:blipFill>
          <a:blip r:embed="rId8"/>
          <a:stretch>
            <a:fillRect/>
          </a:stretch>
        </p:blipFill>
        <p:spPr>
          <a:xfrm>
            <a:off x="7636120" y="4884547"/>
            <a:ext cx="1084384" cy="439076"/>
          </a:xfrm>
          <a:prstGeom prst="rect">
            <a:avLst/>
          </a:prstGeom>
        </p:spPr>
      </p:pic>
      <p:pic>
        <p:nvPicPr>
          <p:cNvPr id="43" name="Imagem 42">
            <a:extLst>
              <a:ext uri="{FF2B5EF4-FFF2-40B4-BE49-F238E27FC236}">
                <a16:creationId xmlns:a16="http://schemas.microsoft.com/office/drawing/2014/main" id="{9E2E2A9E-012B-9546-12DD-2C5A9E4B1A43}"/>
              </a:ext>
            </a:extLst>
          </p:cNvPr>
          <p:cNvPicPr>
            <a:picLocks noChangeAspect="1"/>
          </p:cNvPicPr>
          <p:nvPr/>
        </p:nvPicPr>
        <p:blipFill>
          <a:blip r:embed="rId9"/>
          <a:stretch>
            <a:fillRect/>
          </a:stretch>
        </p:blipFill>
        <p:spPr>
          <a:xfrm>
            <a:off x="9023790" y="1628318"/>
            <a:ext cx="2237523" cy="478464"/>
          </a:xfrm>
          <a:prstGeom prst="rect">
            <a:avLst/>
          </a:prstGeom>
        </p:spPr>
      </p:pic>
      <p:sp>
        <p:nvSpPr>
          <p:cNvPr id="4" name="CaixaDeTexto 3">
            <a:extLst>
              <a:ext uri="{FF2B5EF4-FFF2-40B4-BE49-F238E27FC236}">
                <a16:creationId xmlns:a16="http://schemas.microsoft.com/office/drawing/2014/main" id="{9A039151-1ADA-6251-F404-46B4F537772B}"/>
              </a:ext>
            </a:extLst>
          </p:cNvPr>
          <p:cNvSpPr txBox="1"/>
          <p:nvPr/>
        </p:nvSpPr>
        <p:spPr>
          <a:xfrm rot="43733">
            <a:off x="6146637" y="4509868"/>
            <a:ext cx="1201218" cy="923330"/>
          </a:xfrm>
          <a:prstGeom prst="rect">
            <a:avLst/>
          </a:prstGeom>
          <a:noFill/>
        </p:spPr>
        <p:txBody>
          <a:bodyPr wrap="square" rtlCol="0">
            <a:spAutoFit/>
          </a:bodyPr>
          <a:lstStyle/>
          <a:p>
            <a:pPr algn="ctr"/>
            <a:r>
              <a:rPr lang="pt-BR" b="1" dirty="0">
                <a:solidFill>
                  <a:schemeClr val="accent6">
                    <a:lumMod val="75000"/>
                  </a:schemeClr>
                </a:solidFill>
              </a:rPr>
              <a:t>CVM 59/2021 (FRE)</a:t>
            </a:r>
          </a:p>
        </p:txBody>
      </p:sp>
      <p:sp>
        <p:nvSpPr>
          <p:cNvPr id="20" name="CaixaDeTexto 19">
            <a:extLst>
              <a:ext uri="{FF2B5EF4-FFF2-40B4-BE49-F238E27FC236}">
                <a16:creationId xmlns:a16="http://schemas.microsoft.com/office/drawing/2014/main" id="{3BE31A7F-F042-2665-D276-25D44077239B}"/>
              </a:ext>
            </a:extLst>
          </p:cNvPr>
          <p:cNvSpPr txBox="1"/>
          <p:nvPr/>
        </p:nvSpPr>
        <p:spPr>
          <a:xfrm rot="43733">
            <a:off x="8810806" y="5307962"/>
            <a:ext cx="1651143" cy="646331"/>
          </a:xfrm>
          <a:prstGeom prst="rect">
            <a:avLst/>
          </a:prstGeom>
          <a:noFill/>
        </p:spPr>
        <p:txBody>
          <a:bodyPr wrap="square" rtlCol="0">
            <a:spAutoFit/>
          </a:bodyPr>
          <a:lstStyle/>
          <a:p>
            <a:pPr algn="ctr"/>
            <a:r>
              <a:rPr lang="pt-BR" b="1" dirty="0">
                <a:solidFill>
                  <a:srgbClr val="FFC000"/>
                </a:solidFill>
              </a:rPr>
              <a:t>CFC 1710/2023</a:t>
            </a:r>
          </a:p>
        </p:txBody>
      </p:sp>
      <p:sp>
        <p:nvSpPr>
          <p:cNvPr id="29" name="CaixaDeTexto 28">
            <a:extLst>
              <a:ext uri="{FF2B5EF4-FFF2-40B4-BE49-F238E27FC236}">
                <a16:creationId xmlns:a16="http://schemas.microsoft.com/office/drawing/2014/main" id="{17287166-DAD6-D8BD-CDA4-6797C9FFCB32}"/>
              </a:ext>
            </a:extLst>
          </p:cNvPr>
          <p:cNvSpPr txBox="1"/>
          <p:nvPr/>
        </p:nvSpPr>
        <p:spPr>
          <a:xfrm rot="43733">
            <a:off x="8781005" y="3489989"/>
            <a:ext cx="1651143" cy="369332"/>
          </a:xfrm>
          <a:prstGeom prst="rect">
            <a:avLst/>
          </a:prstGeom>
          <a:noFill/>
        </p:spPr>
        <p:txBody>
          <a:bodyPr wrap="square" rtlCol="0">
            <a:spAutoFit/>
          </a:bodyPr>
          <a:lstStyle/>
          <a:p>
            <a:pPr algn="ctr"/>
            <a:r>
              <a:rPr lang="pt-BR" b="1" dirty="0">
                <a:solidFill>
                  <a:srgbClr val="FFC000"/>
                </a:solidFill>
              </a:rPr>
              <a:t>NBC TO 3410</a:t>
            </a:r>
          </a:p>
        </p:txBody>
      </p:sp>
      <p:sp>
        <p:nvSpPr>
          <p:cNvPr id="31" name="CaixaDeTexto 30">
            <a:extLst>
              <a:ext uri="{FF2B5EF4-FFF2-40B4-BE49-F238E27FC236}">
                <a16:creationId xmlns:a16="http://schemas.microsoft.com/office/drawing/2014/main" id="{B4DC2E33-14A9-4F22-958C-C816BA318109}"/>
              </a:ext>
            </a:extLst>
          </p:cNvPr>
          <p:cNvSpPr txBox="1"/>
          <p:nvPr/>
        </p:nvSpPr>
        <p:spPr>
          <a:xfrm rot="43733">
            <a:off x="8787640" y="4146792"/>
            <a:ext cx="1651143" cy="646331"/>
          </a:xfrm>
          <a:prstGeom prst="rect">
            <a:avLst/>
          </a:prstGeom>
          <a:noFill/>
        </p:spPr>
        <p:txBody>
          <a:bodyPr wrap="square" rtlCol="0">
            <a:spAutoFit/>
          </a:bodyPr>
          <a:lstStyle/>
          <a:p>
            <a:pPr algn="ctr"/>
            <a:r>
              <a:rPr lang="pt-BR" b="1" dirty="0">
                <a:solidFill>
                  <a:schemeClr val="accent6">
                    <a:lumMod val="75000"/>
                  </a:schemeClr>
                </a:solidFill>
              </a:rPr>
              <a:t>CVM 193/2023</a:t>
            </a:r>
          </a:p>
        </p:txBody>
      </p:sp>
      <p:sp>
        <p:nvSpPr>
          <p:cNvPr id="33" name="CaixaDeTexto 32">
            <a:extLst>
              <a:ext uri="{FF2B5EF4-FFF2-40B4-BE49-F238E27FC236}">
                <a16:creationId xmlns:a16="http://schemas.microsoft.com/office/drawing/2014/main" id="{BAA3DACF-843A-47B2-8D90-27648AB33A42}"/>
              </a:ext>
            </a:extLst>
          </p:cNvPr>
          <p:cNvSpPr txBox="1"/>
          <p:nvPr/>
        </p:nvSpPr>
        <p:spPr>
          <a:xfrm>
            <a:off x="7423201" y="2115952"/>
            <a:ext cx="1353761" cy="369332"/>
          </a:xfrm>
          <a:prstGeom prst="rect">
            <a:avLst/>
          </a:prstGeom>
          <a:noFill/>
        </p:spPr>
        <p:txBody>
          <a:bodyPr wrap="square" rtlCol="0">
            <a:spAutoFit/>
          </a:bodyPr>
          <a:lstStyle/>
          <a:p>
            <a:pPr algn="ctr"/>
            <a:r>
              <a:rPr lang="pt-BR" b="1" dirty="0">
                <a:solidFill>
                  <a:srgbClr val="0070C0"/>
                </a:solidFill>
              </a:rPr>
              <a:t>ISSA 5000 </a:t>
            </a:r>
          </a:p>
        </p:txBody>
      </p:sp>
      <p:sp>
        <p:nvSpPr>
          <p:cNvPr id="35" name="CaixaDeTexto 34">
            <a:extLst>
              <a:ext uri="{FF2B5EF4-FFF2-40B4-BE49-F238E27FC236}">
                <a16:creationId xmlns:a16="http://schemas.microsoft.com/office/drawing/2014/main" id="{A954966B-2317-584F-40BB-5F036C28363A}"/>
              </a:ext>
            </a:extLst>
          </p:cNvPr>
          <p:cNvSpPr txBox="1"/>
          <p:nvPr/>
        </p:nvSpPr>
        <p:spPr>
          <a:xfrm>
            <a:off x="7472135" y="1424784"/>
            <a:ext cx="1353761" cy="646331"/>
          </a:xfrm>
          <a:prstGeom prst="rect">
            <a:avLst/>
          </a:prstGeom>
          <a:noFill/>
        </p:spPr>
        <p:txBody>
          <a:bodyPr wrap="square" rtlCol="0">
            <a:spAutoFit/>
          </a:bodyPr>
          <a:lstStyle/>
          <a:p>
            <a:pPr algn="ctr"/>
            <a:r>
              <a:rPr lang="pt-BR" b="1" dirty="0">
                <a:solidFill>
                  <a:srgbClr val="FFC000"/>
                </a:solidFill>
              </a:rPr>
              <a:t>Criação CBPS</a:t>
            </a:r>
          </a:p>
        </p:txBody>
      </p:sp>
      <p:sp>
        <p:nvSpPr>
          <p:cNvPr id="37" name="CaixaDeTexto 36">
            <a:extLst>
              <a:ext uri="{FF2B5EF4-FFF2-40B4-BE49-F238E27FC236}">
                <a16:creationId xmlns:a16="http://schemas.microsoft.com/office/drawing/2014/main" id="{FC99D72D-5068-527E-95A1-F02287336640}"/>
              </a:ext>
            </a:extLst>
          </p:cNvPr>
          <p:cNvSpPr txBox="1"/>
          <p:nvPr/>
        </p:nvSpPr>
        <p:spPr>
          <a:xfrm>
            <a:off x="454326" y="4112167"/>
            <a:ext cx="1339495" cy="646331"/>
          </a:xfrm>
          <a:prstGeom prst="rect">
            <a:avLst/>
          </a:prstGeom>
          <a:noFill/>
        </p:spPr>
        <p:txBody>
          <a:bodyPr wrap="square" rtlCol="0">
            <a:spAutoFit/>
          </a:bodyPr>
          <a:lstStyle/>
          <a:p>
            <a:r>
              <a:rPr lang="pt-BR" b="1" dirty="0">
                <a:solidFill>
                  <a:srgbClr val="7030A0"/>
                </a:solidFill>
              </a:rPr>
              <a:t>CT Ibracon 07/12</a:t>
            </a:r>
          </a:p>
        </p:txBody>
      </p:sp>
      <p:sp>
        <p:nvSpPr>
          <p:cNvPr id="39" name="CaixaDeTexto 38">
            <a:extLst>
              <a:ext uri="{FF2B5EF4-FFF2-40B4-BE49-F238E27FC236}">
                <a16:creationId xmlns:a16="http://schemas.microsoft.com/office/drawing/2014/main" id="{065C0E72-F237-6301-8498-2F97C9FD91D9}"/>
              </a:ext>
            </a:extLst>
          </p:cNvPr>
          <p:cNvSpPr txBox="1"/>
          <p:nvPr/>
        </p:nvSpPr>
        <p:spPr>
          <a:xfrm>
            <a:off x="8863313" y="4786597"/>
            <a:ext cx="1601501" cy="646331"/>
          </a:xfrm>
          <a:prstGeom prst="rect">
            <a:avLst/>
          </a:prstGeom>
          <a:noFill/>
        </p:spPr>
        <p:txBody>
          <a:bodyPr wrap="square" rtlCol="0">
            <a:spAutoFit/>
          </a:bodyPr>
          <a:lstStyle/>
          <a:p>
            <a:pPr algn="ctr"/>
            <a:r>
              <a:rPr lang="pt-BR" b="1" dirty="0">
                <a:solidFill>
                  <a:srgbClr val="0070C0"/>
                </a:solidFill>
              </a:rPr>
              <a:t>Comentários ISSA 5000</a:t>
            </a:r>
          </a:p>
        </p:txBody>
      </p:sp>
    </p:spTree>
    <p:extLst>
      <p:ext uri="{BB962C8B-B14F-4D97-AF65-F5344CB8AC3E}">
        <p14:creationId xmlns:p14="http://schemas.microsoft.com/office/powerpoint/2010/main" val="69649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2" grpId="0"/>
      <p:bldP spid="13" grpId="0"/>
      <p:bldP spid="4" grpId="0"/>
      <p:bldP spid="20" grpId="0"/>
      <p:bldP spid="29" grpId="0"/>
      <p:bldP spid="31" grpId="0"/>
      <p:bldP spid="33" grpId="0"/>
      <p:bldP spid="35" grpId="0"/>
      <p:bldP spid="37"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oogle Shape;700;p50">
            <a:extLst>
              <a:ext uri="{FF2B5EF4-FFF2-40B4-BE49-F238E27FC236}">
                <a16:creationId xmlns:a16="http://schemas.microsoft.com/office/drawing/2014/main" id="{B7B883D8-8E2E-54D5-6D73-0B95EEBDAD6E}"/>
              </a:ext>
            </a:extLst>
          </p:cNvPr>
          <p:cNvGraphicFramePr/>
          <p:nvPr>
            <p:extLst>
              <p:ext uri="{D42A27DB-BD31-4B8C-83A1-F6EECF244321}">
                <p14:modId xmlns:p14="http://schemas.microsoft.com/office/powerpoint/2010/main" val="108358118"/>
              </p:ext>
            </p:extLst>
          </p:nvPr>
        </p:nvGraphicFramePr>
        <p:xfrm>
          <a:off x="248477" y="345439"/>
          <a:ext cx="5847523" cy="5735508"/>
        </p:xfrm>
        <a:graphic>
          <a:graphicData uri="http://schemas.openxmlformats.org/drawingml/2006/table">
            <a:tbl>
              <a:tblPr>
                <a:noFill/>
                <a:effectLst/>
              </a:tblPr>
              <a:tblGrid>
                <a:gridCol w="1671763">
                  <a:extLst>
                    <a:ext uri="{9D8B030D-6E8A-4147-A177-3AD203B41FA5}">
                      <a16:colId xmlns:a16="http://schemas.microsoft.com/office/drawing/2014/main" val="20000"/>
                    </a:ext>
                  </a:extLst>
                </a:gridCol>
                <a:gridCol w="4175760">
                  <a:extLst>
                    <a:ext uri="{9D8B030D-6E8A-4147-A177-3AD203B41FA5}">
                      <a16:colId xmlns:a16="http://schemas.microsoft.com/office/drawing/2014/main" val="20002"/>
                    </a:ext>
                  </a:extLst>
                </a:gridCol>
              </a:tblGrid>
              <a:tr h="745172">
                <a:tc>
                  <a:txBody>
                    <a:bodyPr/>
                    <a:lstStyle/>
                    <a:p>
                      <a:pPr marL="0" lvl="0" indent="0" algn="r" rtl="0">
                        <a:spcBef>
                          <a:spcPts val="0"/>
                        </a:spcBef>
                        <a:spcAft>
                          <a:spcPts val="0"/>
                        </a:spcAft>
                        <a:buNone/>
                      </a:pPr>
                      <a:endParaRPr sz="800" dirty="0">
                        <a:solidFill>
                          <a:schemeClr val="dk2"/>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solidFill>
                        <a:schemeClr val="lt2">
                          <a:alpha val="0"/>
                        </a:schemeClr>
                      </a:solidFill>
                      <a:prstDash val="solid"/>
                      <a:round/>
                      <a:headEnd type="none" w="sm" len="sm"/>
                      <a:tailEnd type="none" w="sm" len="sm"/>
                    </a:lnL>
                    <a:lnR w="9525" cap="flat" cmpd="sng">
                      <a:noFill/>
                      <a:prstDash val="solid"/>
                      <a:round/>
                      <a:headEnd type="none" w="sm" len="sm"/>
                      <a:tailEnd type="none" w="sm" len="sm"/>
                    </a:lnR>
                    <a:lnT w="9525" cap="flat" cmpd="sng">
                      <a:solidFill>
                        <a:schemeClr val="lt2">
                          <a:alpha val="0"/>
                        </a:schemeClr>
                      </a:solidFill>
                      <a:prstDash val="solid"/>
                      <a:round/>
                      <a:headEnd type="none" w="sm" len="sm"/>
                      <a:tailEnd type="none" w="sm" len="sm"/>
                    </a:lnT>
                    <a:lnB w="12700" cap="flat" cmpd="sng" algn="ctr">
                      <a:noFill/>
                      <a:prstDash val="solid"/>
                      <a:round/>
                      <a:headEnd type="none" w="med" len="med"/>
                      <a:tailEnd type="none" w="med" len="med"/>
                    </a:lnB>
                  </a:tcPr>
                </a:tc>
                <a:tc>
                  <a:txBody>
                    <a:bodyPr/>
                    <a:lstStyle/>
                    <a:p>
                      <a:pPr marL="0" lvl="0" indent="0" algn="ctr" rtl="0">
                        <a:spcBef>
                          <a:spcPts val="0"/>
                        </a:spcBef>
                        <a:spcAft>
                          <a:spcPts val="0"/>
                        </a:spcAft>
                        <a:buNone/>
                      </a:pPr>
                      <a:r>
                        <a:rPr lang="en" sz="1800" b="1" i="0" dirty="0">
                          <a:solidFill>
                            <a:schemeClr val="bg1"/>
                          </a:solidFill>
                          <a:latin typeface="+mn-lt"/>
                          <a:ea typeface="Open Sans" panose="020B0606030504020204" pitchFamily="34" charset="0"/>
                          <a:cs typeface="Open Sans" panose="020B0606030504020204" pitchFamily="34" charset="0"/>
                          <a:sym typeface="Karla"/>
                        </a:rPr>
                        <a:t>CVM 193/2023</a:t>
                      </a:r>
                      <a:endParaRPr sz="1800" b="1" i="0"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extLst>
                  <a:ext uri="{0D108BD9-81ED-4DB2-BD59-A6C34878D82A}">
                    <a16:rowId xmlns:a16="http://schemas.microsoft.com/office/drawing/2014/main" val="10000"/>
                  </a:ext>
                </a:extLst>
              </a:tr>
              <a:tr h="1106993">
                <a:tc>
                  <a:txBody>
                    <a:bodyPr/>
                    <a:lstStyle/>
                    <a:p>
                      <a:pPr marL="0" lvl="0" indent="0" algn="r" rtl="0">
                        <a:spcBef>
                          <a:spcPts val="0"/>
                        </a:spcBef>
                        <a:spcAft>
                          <a:spcPts val="0"/>
                        </a:spcAft>
                        <a:buNone/>
                      </a:pPr>
                      <a:r>
                        <a:rPr lang="en" sz="2000" b="1" i="1" dirty="0">
                          <a:solidFill>
                            <a:schemeClr val="bg1"/>
                          </a:solidFill>
                          <a:latin typeface="+mn-lt"/>
                          <a:ea typeface="Open Sans" panose="020B0606030504020204" pitchFamily="34" charset="0"/>
                          <a:cs typeface="Open Sans" panose="020B0606030504020204" pitchFamily="34" charset="0"/>
                          <a:sym typeface="Karla"/>
                        </a:rPr>
                        <a:t>Divulgação </a:t>
                      </a:r>
                      <a:endParaRPr sz="2000" b="1" i="1"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ctr" rtl="0">
                        <a:spcBef>
                          <a:spcPts val="0"/>
                        </a:spcBef>
                        <a:spcAft>
                          <a:spcPts val="0"/>
                        </a:spcAft>
                        <a:buNone/>
                      </a:pPr>
                      <a:r>
                        <a:rPr lang="pt-BR" sz="1400" b="1" i="0" dirty="0">
                          <a:solidFill>
                            <a:srgbClr val="771B86"/>
                          </a:solidFill>
                          <a:latin typeface="+mn-lt"/>
                          <a:ea typeface="Open Sans" panose="020B0606030504020204" pitchFamily="34" charset="0"/>
                          <a:cs typeface="Open Sans" panose="020B0606030504020204" pitchFamily="34" charset="0"/>
                          <a:sym typeface="Karla"/>
                        </a:rPr>
                        <a:t>No mesmo momento que suas respectivas demonstrações contábeis (12 meses)</a:t>
                      </a:r>
                      <a:endParaRPr sz="1400" b="1" i="0" dirty="0">
                        <a:solidFill>
                          <a:srgbClr val="771B86"/>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306654">
                <a:tc>
                  <a:txBody>
                    <a:bodyPr/>
                    <a:lstStyle/>
                    <a:p>
                      <a:pPr marL="0" lvl="0" indent="0" algn="r" rtl="0">
                        <a:spcBef>
                          <a:spcPts val="0"/>
                        </a:spcBef>
                        <a:spcAft>
                          <a:spcPts val="0"/>
                        </a:spcAft>
                        <a:buNone/>
                      </a:pPr>
                      <a:r>
                        <a:rPr lang="en" sz="2000" b="1" i="1" dirty="0">
                          <a:solidFill>
                            <a:schemeClr val="bg1"/>
                          </a:solidFill>
                          <a:latin typeface="+mn-lt"/>
                          <a:ea typeface="Open Sans" panose="020B0606030504020204" pitchFamily="34" charset="0"/>
                          <a:cs typeface="Open Sans" panose="020B0606030504020204" pitchFamily="34" charset="0"/>
                          <a:sym typeface="Karla"/>
                        </a:rPr>
                        <a:t>Abrangência </a:t>
                      </a:r>
                      <a:endParaRPr sz="2000" b="1" i="1"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ctr" rtl="0">
                        <a:spcBef>
                          <a:spcPts val="0"/>
                        </a:spcBef>
                        <a:spcAft>
                          <a:spcPts val="0"/>
                        </a:spcAft>
                        <a:buNone/>
                      </a:pPr>
                      <a:r>
                        <a:rPr lang="pt-BR" sz="1400" b="1" i="0" dirty="0">
                          <a:solidFill>
                            <a:srgbClr val="771B86"/>
                          </a:solidFill>
                          <a:latin typeface="+mn-lt"/>
                          <a:ea typeface="Open Sans" panose="020B0606030504020204" pitchFamily="34" charset="0"/>
                          <a:cs typeface="Open Sans" panose="020B0606030504020204" pitchFamily="34" charset="0"/>
                          <a:sym typeface="Karla"/>
                        </a:rPr>
                        <a:t>As divulgações financeiras relacionadas à sustentabilidade da entidade deverão abranger o mesmo  período de reporte que as respectivas demonstrações contábeis</a:t>
                      </a: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576689">
                <a:tc>
                  <a:txBody>
                    <a:bodyPr/>
                    <a:lstStyle/>
                    <a:p>
                      <a:pPr marL="0" lvl="0" indent="0" algn="r" rtl="0">
                        <a:spcBef>
                          <a:spcPts val="0"/>
                        </a:spcBef>
                        <a:spcAft>
                          <a:spcPts val="0"/>
                        </a:spcAft>
                        <a:buNone/>
                      </a:pPr>
                      <a:r>
                        <a:rPr lang="pt-BR" sz="2000" b="1" i="1" dirty="0">
                          <a:solidFill>
                            <a:schemeClr val="bg1"/>
                          </a:solidFill>
                          <a:latin typeface="+mn-lt"/>
                          <a:ea typeface="Open Sans" panose="020B0606030504020204" pitchFamily="34" charset="0"/>
                          <a:cs typeface="Open Sans" panose="020B0606030504020204" pitchFamily="34" charset="0"/>
                          <a:sym typeface="Karla"/>
                        </a:rPr>
                        <a:t>Local de Divulgação</a:t>
                      </a:r>
                      <a:endParaRPr sz="2000" b="1" i="1"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ctr" rtl="0">
                        <a:spcBef>
                          <a:spcPts val="0"/>
                        </a:spcBef>
                        <a:spcAft>
                          <a:spcPts val="0"/>
                        </a:spcAft>
                        <a:buNone/>
                      </a:pPr>
                      <a:endParaRPr lang="pt-BR" sz="1400" b="1" i="0" dirty="0">
                        <a:solidFill>
                          <a:srgbClr val="771B86"/>
                        </a:solidFill>
                        <a:latin typeface="+mn-lt"/>
                        <a:ea typeface="Open Sans" panose="020B0606030504020204" pitchFamily="34" charset="0"/>
                        <a:cs typeface="Open Sans" panose="020B0606030504020204" pitchFamily="34" charset="0"/>
                        <a:sym typeface="Karla"/>
                      </a:endParaRPr>
                    </a:p>
                    <a:p>
                      <a:pPr marL="0" lvl="0" indent="0" algn="ctr" rtl="0">
                        <a:spcBef>
                          <a:spcPts val="0"/>
                        </a:spcBef>
                        <a:spcAft>
                          <a:spcPts val="0"/>
                        </a:spcAft>
                        <a:buNone/>
                      </a:pPr>
                      <a:r>
                        <a:rPr lang="pt-BR" sz="1400" b="1" i="0" dirty="0">
                          <a:solidFill>
                            <a:srgbClr val="771B86"/>
                          </a:solidFill>
                          <a:latin typeface="+mn-lt"/>
                          <a:ea typeface="Open Sans" panose="020B0606030504020204" pitchFamily="34" charset="0"/>
                          <a:cs typeface="Open Sans" panose="020B0606030504020204" pitchFamily="34" charset="0"/>
                          <a:sym typeface="Karla"/>
                        </a:rPr>
                        <a:t>O relatório de informações financeiras relacionadas à sustentabilidade, com base no padrão do ISSB, deve ser objetivamente identificado e apresentado de forma segregada das demais informações da</a:t>
                      </a:r>
                    </a:p>
                    <a:p>
                      <a:pPr marL="0" lvl="0" indent="0" algn="ctr" rtl="0">
                        <a:spcBef>
                          <a:spcPts val="0"/>
                        </a:spcBef>
                        <a:spcAft>
                          <a:spcPts val="0"/>
                        </a:spcAft>
                        <a:buNone/>
                      </a:pPr>
                      <a:r>
                        <a:rPr lang="pt-BR" sz="1400" b="1" i="0" dirty="0">
                          <a:solidFill>
                            <a:srgbClr val="771B86"/>
                          </a:solidFill>
                          <a:latin typeface="+mn-lt"/>
                          <a:ea typeface="Open Sans" panose="020B0606030504020204" pitchFamily="34" charset="0"/>
                          <a:cs typeface="Open Sans" panose="020B0606030504020204" pitchFamily="34" charset="0"/>
                          <a:sym typeface="Karla"/>
                        </a:rPr>
                        <a:t>entidade e das demonstrações financeiras</a:t>
                      </a: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409206024"/>
                  </a:ext>
                </a:extLst>
              </a:tr>
            </a:tbl>
          </a:graphicData>
        </a:graphic>
      </p:graphicFrame>
      <p:graphicFrame>
        <p:nvGraphicFramePr>
          <p:cNvPr id="6" name="Google Shape;700;p50">
            <a:extLst>
              <a:ext uri="{FF2B5EF4-FFF2-40B4-BE49-F238E27FC236}">
                <a16:creationId xmlns:a16="http://schemas.microsoft.com/office/drawing/2014/main" id="{D7BE1306-7E26-9C47-36E2-555168A1E197}"/>
              </a:ext>
            </a:extLst>
          </p:cNvPr>
          <p:cNvGraphicFramePr/>
          <p:nvPr>
            <p:extLst>
              <p:ext uri="{D42A27DB-BD31-4B8C-83A1-F6EECF244321}">
                <p14:modId xmlns:p14="http://schemas.microsoft.com/office/powerpoint/2010/main" val="3052113025"/>
              </p:ext>
            </p:extLst>
          </p:nvPr>
        </p:nvGraphicFramePr>
        <p:xfrm>
          <a:off x="6470374" y="345440"/>
          <a:ext cx="5579164" cy="5735507"/>
        </p:xfrm>
        <a:graphic>
          <a:graphicData uri="http://schemas.openxmlformats.org/drawingml/2006/table">
            <a:tbl>
              <a:tblPr>
                <a:noFill/>
                <a:effectLst/>
              </a:tblPr>
              <a:tblGrid>
                <a:gridCol w="1709530">
                  <a:extLst>
                    <a:ext uri="{9D8B030D-6E8A-4147-A177-3AD203B41FA5}">
                      <a16:colId xmlns:a16="http://schemas.microsoft.com/office/drawing/2014/main" val="20000"/>
                    </a:ext>
                  </a:extLst>
                </a:gridCol>
                <a:gridCol w="2132496">
                  <a:extLst>
                    <a:ext uri="{9D8B030D-6E8A-4147-A177-3AD203B41FA5}">
                      <a16:colId xmlns:a16="http://schemas.microsoft.com/office/drawing/2014/main" val="20002"/>
                    </a:ext>
                  </a:extLst>
                </a:gridCol>
                <a:gridCol w="1737138">
                  <a:extLst>
                    <a:ext uri="{9D8B030D-6E8A-4147-A177-3AD203B41FA5}">
                      <a16:colId xmlns:a16="http://schemas.microsoft.com/office/drawing/2014/main" val="20007"/>
                    </a:ext>
                  </a:extLst>
                </a:gridCol>
              </a:tblGrid>
              <a:tr h="616465">
                <a:tc gridSpan="3">
                  <a:txBody>
                    <a:bodyPr/>
                    <a:lstStyle/>
                    <a:p>
                      <a:pPr marL="0" lvl="0" indent="0" algn="ctr" defTabSz="914400" rtl="0" eaLnBrk="1" latinLnBrk="0" hangingPunct="1">
                        <a:spcBef>
                          <a:spcPts val="0"/>
                        </a:spcBef>
                        <a:spcAft>
                          <a:spcPts val="0"/>
                        </a:spcAft>
                        <a:buNone/>
                      </a:pPr>
                      <a:r>
                        <a:rPr lang="en" sz="2000" b="1" i="0" kern="1200" dirty="0">
                          <a:solidFill>
                            <a:schemeClr val="bg1"/>
                          </a:solidFill>
                          <a:latin typeface="+mn-lt"/>
                          <a:ea typeface="Open Sans" panose="020B0606030504020204" pitchFamily="34" charset="0"/>
                          <a:cs typeface="Open Sans" panose="020B0606030504020204" pitchFamily="34" charset="0"/>
                          <a:sym typeface="Karla"/>
                        </a:rPr>
                        <a:t>Regras de transição</a:t>
                      </a:r>
                    </a:p>
                  </a:txBody>
                  <a:tcPr marL="91425" marR="91425" marT="91425" marB="91425" anchor="ctr">
                    <a:lnL w="12700" cap="flat" cmpd="sng" algn="ctr">
                      <a:no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D13D98"/>
                    </a:solidFill>
                  </a:tcPr>
                </a:tc>
                <a:tc hMerge="1">
                  <a:txBody>
                    <a:bodyPr/>
                    <a:lstStyle/>
                    <a:p>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D13D98"/>
                    </a:solidFill>
                  </a:tcPr>
                </a:tc>
                <a:tc hMerge="1">
                  <a:txBody>
                    <a:bodyPr/>
                    <a:lstStyle/>
                    <a:p>
                      <a:endParaRPr dirty="0"/>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D13D98"/>
                    </a:solidFill>
                  </a:tcPr>
                </a:tc>
                <a:extLst>
                  <a:ext uri="{0D108BD9-81ED-4DB2-BD59-A6C34878D82A}">
                    <a16:rowId xmlns:a16="http://schemas.microsoft.com/office/drawing/2014/main" val="10004"/>
                  </a:ext>
                </a:extLst>
              </a:tr>
              <a:tr h="507224">
                <a:tc>
                  <a:txBody>
                    <a:bodyPr/>
                    <a:lstStyle/>
                    <a:p>
                      <a:pPr marL="0" lvl="0" indent="0" algn="r" defTabSz="914400" rtl="0" eaLnBrk="1" latinLnBrk="0" hangingPunct="1">
                        <a:spcBef>
                          <a:spcPts val="0"/>
                        </a:spcBef>
                        <a:spcAft>
                          <a:spcPts val="0"/>
                        </a:spcAft>
                        <a:buNone/>
                      </a:pPr>
                      <a:endParaRPr sz="2000" b="1" i="1" kern="1200"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r" defTabSz="914400" rtl="0" eaLnBrk="1" latinLnBrk="0" hangingPunct="1">
                        <a:spcBef>
                          <a:spcPts val="0"/>
                        </a:spcBef>
                        <a:spcAft>
                          <a:spcPts val="0"/>
                        </a:spcAft>
                        <a:buNone/>
                      </a:pPr>
                      <a:r>
                        <a:rPr lang="pt-BR" sz="2000" b="1" i="1" kern="1200" dirty="0">
                          <a:solidFill>
                            <a:schemeClr val="bg1"/>
                          </a:solidFill>
                          <a:latin typeface="+mn-lt"/>
                          <a:ea typeface="Open Sans" panose="020B0606030504020204" pitchFamily="34" charset="0"/>
                          <a:cs typeface="Open Sans" panose="020B0606030504020204" pitchFamily="34" charset="0"/>
                          <a:sym typeface="Karla"/>
                        </a:rPr>
                        <a:t>Divulgação</a:t>
                      </a:r>
                      <a:endParaRPr sz="2000" b="1" i="1" kern="1200"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r" defTabSz="914400" rtl="0" eaLnBrk="1" latinLnBrk="0" hangingPunct="1">
                        <a:spcBef>
                          <a:spcPts val="0"/>
                        </a:spcBef>
                        <a:spcAft>
                          <a:spcPts val="0"/>
                        </a:spcAft>
                        <a:buNone/>
                      </a:pPr>
                      <a:r>
                        <a:rPr lang="pt-BR" sz="2000" b="1" i="1" kern="1200" dirty="0">
                          <a:solidFill>
                            <a:schemeClr val="bg1"/>
                          </a:solidFill>
                          <a:latin typeface="+mn-lt"/>
                          <a:ea typeface="Open Sans" panose="020B0606030504020204" pitchFamily="34" charset="0"/>
                          <a:cs typeface="Open Sans" panose="020B0606030504020204" pitchFamily="34" charset="0"/>
                          <a:sym typeface="Karla"/>
                        </a:rPr>
                        <a:t>Asseguração</a:t>
                      </a:r>
                      <a:endParaRPr sz="2000" b="1" i="1" kern="1200"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extLst>
                  <a:ext uri="{0D108BD9-81ED-4DB2-BD59-A6C34878D82A}">
                    <a16:rowId xmlns:a16="http://schemas.microsoft.com/office/drawing/2014/main" val="3465967377"/>
                  </a:ext>
                </a:extLst>
              </a:tr>
              <a:tr h="2564833">
                <a:tc>
                  <a:txBody>
                    <a:bodyPr/>
                    <a:lstStyle/>
                    <a:p>
                      <a:pPr marL="0" lvl="0" indent="0" algn="r" rtl="0">
                        <a:spcBef>
                          <a:spcPts val="0"/>
                        </a:spcBef>
                        <a:spcAft>
                          <a:spcPts val="0"/>
                        </a:spcAft>
                        <a:buNone/>
                      </a:pPr>
                      <a:r>
                        <a:rPr lang="pt-BR" sz="2000" b="1" i="1" dirty="0">
                          <a:solidFill>
                            <a:schemeClr val="bg1"/>
                          </a:solidFill>
                          <a:latin typeface="+mn-lt"/>
                          <a:ea typeface="Open Sans" panose="020B0606030504020204" pitchFamily="34" charset="0"/>
                          <a:cs typeface="Open Sans" panose="020B0606030504020204" pitchFamily="34" charset="0"/>
                          <a:sym typeface="Karla"/>
                        </a:rPr>
                        <a:t>Adoção Voluntária</a:t>
                      </a:r>
                    </a:p>
                    <a:p>
                      <a:pPr marL="0" lvl="0" indent="0" algn="r" rtl="0">
                        <a:spcBef>
                          <a:spcPts val="0"/>
                        </a:spcBef>
                        <a:spcAft>
                          <a:spcPts val="0"/>
                        </a:spcAft>
                        <a:buNone/>
                      </a:pPr>
                      <a:r>
                        <a:rPr lang="pt-BR" sz="2000" b="1" i="1" dirty="0">
                          <a:solidFill>
                            <a:schemeClr val="bg1"/>
                          </a:solidFill>
                          <a:latin typeface="+mn-lt"/>
                          <a:ea typeface="Open Sans" panose="020B0606030504020204" pitchFamily="34" charset="0"/>
                          <a:cs typeface="Open Sans" panose="020B0606030504020204" pitchFamily="34" charset="0"/>
                          <a:sym typeface="Karla"/>
                        </a:rPr>
                        <a:t>(01 </a:t>
                      </a:r>
                      <a:r>
                        <a:rPr lang="pt-BR" sz="2000" b="1" i="1" dirty="0" err="1">
                          <a:solidFill>
                            <a:schemeClr val="bg1"/>
                          </a:solidFill>
                          <a:latin typeface="+mn-lt"/>
                          <a:ea typeface="Open Sans" panose="020B0606030504020204" pitchFamily="34" charset="0"/>
                          <a:cs typeface="Open Sans" panose="020B0606030504020204" pitchFamily="34" charset="0"/>
                          <a:sym typeface="Karla"/>
                        </a:rPr>
                        <a:t>jan</a:t>
                      </a:r>
                      <a:r>
                        <a:rPr lang="pt-BR" sz="2000" b="1" i="1" dirty="0">
                          <a:solidFill>
                            <a:schemeClr val="bg1"/>
                          </a:solidFill>
                          <a:latin typeface="+mn-lt"/>
                          <a:ea typeface="Open Sans" panose="020B0606030504020204" pitchFamily="34" charset="0"/>
                          <a:cs typeface="Open Sans" panose="020B0606030504020204" pitchFamily="34" charset="0"/>
                          <a:sym typeface="Karla"/>
                        </a:rPr>
                        <a:t> 2024)</a:t>
                      </a:r>
                      <a:endParaRPr sz="2000" b="1" i="1"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l" rtl="0">
                        <a:spcBef>
                          <a:spcPts val="0"/>
                        </a:spcBef>
                        <a:spcAft>
                          <a:spcPts val="0"/>
                        </a:spcAft>
                        <a:buNone/>
                      </a:pPr>
                      <a:r>
                        <a:rPr lang="pt-BR" sz="1400" b="1" i="0" dirty="0">
                          <a:solidFill>
                            <a:srgbClr val="771B86"/>
                          </a:solidFill>
                          <a:latin typeface="+mn-lt"/>
                          <a:ea typeface="Open Sans" panose="020B0606030504020204" pitchFamily="34" charset="0"/>
                          <a:cs typeface="Open Sans" panose="020B0606030504020204" pitchFamily="34" charset="0"/>
                          <a:sym typeface="Karla"/>
                        </a:rPr>
                        <a:t>Art. 3º As entidades que optarem pela adoção voluntária, na forma do art. 1º, podem utilizar as flexibilizações (</a:t>
                      </a:r>
                      <a:r>
                        <a:rPr lang="pt-BR" sz="1400" b="1" i="1" dirty="0" err="1">
                          <a:solidFill>
                            <a:srgbClr val="771B86"/>
                          </a:solidFill>
                          <a:latin typeface="+mn-lt"/>
                          <a:ea typeface="Open Sans" panose="020B0606030504020204" pitchFamily="34" charset="0"/>
                          <a:cs typeface="Open Sans" panose="020B0606030504020204" pitchFamily="34" charset="0"/>
                          <a:sym typeface="Karla"/>
                        </a:rPr>
                        <a:t>reliefs</a:t>
                      </a:r>
                      <a:r>
                        <a:rPr lang="pt-BR" sz="1400" b="1" i="0" dirty="0">
                          <a:solidFill>
                            <a:srgbClr val="771B86"/>
                          </a:solidFill>
                          <a:latin typeface="+mn-lt"/>
                          <a:ea typeface="Open Sans" panose="020B0606030504020204" pitchFamily="34" charset="0"/>
                          <a:cs typeface="Open Sans" panose="020B0606030504020204" pitchFamily="34" charset="0"/>
                          <a:sym typeface="Karla"/>
                        </a:rPr>
                        <a:t>) estabelecidas na norma até o primeiro exercício social de adoção obrigatória</a:t>
                      </a: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ctr" defTabSz="914400" rtl="0" eaLnBrk="1" latinLnBrk="0" hangingPunct="1">
                        <a:spcBef>
                          <a:spcPts val="0"/>
                        </a:spcBef>
                        <a:spcAft>
                          <a:spcPts val="0"/>
                        </a:spcAft>
                        <a:buNone/>
                      </a:pPr>
                      <a:r>
                        <a:rPr lang="en" sz="1400" b="1" i="0" kern="1200" dirty="0">
                          <a:solidFill>
                            <a:srgbClr val="771B86"/>
                          </a:solidFill>
                          <a:latin typeface="+mn-lt"/>
                          <a:ea typeface="Open Sans" panose="020B0606030504020204" pitchFamily="34" charset="0"/>
                          <a:cs typeface="Open Sans" panose="020B0606030504020204" pitchFamily="34" charset="0"/>
                          <a:sym typeface="Karla"/>
                        </a:rPr>
                        <a:t>Asseguração Limitada</a:t>
                      </a:r>
                      <a:endParaRPr sz="1400" b="1" i="0" kern="1200" dirty="0">
                        <a:solidFill>
                          <a:srgbClr val="771B86"/>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046985">
                <a:tc>
                  <a:txBody>
                    <a:bodyPr/>
                    <a:lstStyle/>
                    <a:p>
                      <a:pPr marL="0" lvl="0" indent="0" algn="r" rtl="0">
                        <a:spcBef>
                          <a:spcPts val="0"/>
                        </a:spcBef>
                        <a:spcAft>
                          <a:spcPts val="0"/>
                        </a:spcAft>
                        <a:buNone/>
                      </a:pPr>
                      <a:r>
                        <a:rPr lang="en" sz="2000" b="1" i="1" dirty="0">
                          <a:solidFill>
                            <a:schemeClr val="bg1"/>
                          </a:solidFill>
                          <a:latin typeface="+mn-lt"/>
                          <a:ea typeface="Open Sans" panose="020B0606030504020204" pitchFamily="34" charset="0"/>
                          <a:cs typeface="Open Sans" panose="020B0606030504020204" pitchFamily="34" charset="0"/>
                          <a:sym typeface="Karla"/>
                        </a:rPr>
                        <a:t>Adoção Obrigatória</a:t>
                      </a:r>
                    </a:p>
                    <a:p>
                      <a:pPr marL="0" lvl="0" indent="0" algn="r" rtl="0">
                        <a:spcBef>
                          <a:spcPts val="0"/>
                        </a:spcBef>
                        <a:spcAft>
                          <a:spcPts val="0"/>
                        </a:spcAft>
                        <a:buNone/>
                      </a:pPr>
                      <a:r>
                        <a:rPr lang="en" sz="2000" b="1" i="1" dirty="0">
                          <a:solidFill>
                            <a:schemeClr val="bg1"/>
                          </a:solidFill>
                          <a:latin typeface="+mn-lt"/>
                          <a:ea typeface="Open Sans" panose="020B0606030504020204" pitchFamily="34" charset="0"/>
                          <a:cs typeface="Open Sans" panose="020B0606030504020204" pitchFamily="34" charset="0"/>
                          <a:sym typeface="Karla"/>
                        </a:rPr>
                        <a:t>(01 jan 2026)</a:t>
                      </a:r>
                      <a:endParaRPr sz="2000" b="1" i="1" dirty="0">
                        <a:solidFill>
                          <a:schemeClr val="bg1"/>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771B86"/>
                    </a:solidFill>
                  </a:tcPr>
                </a:tc>
                <a:tc>
                  <a:txBody>
                    <a:bodyPr/>
                    <a:lstStyle/>
                    <a:p>
                      <a:pPr marL="0" lvl="0" indent="0" algn="l" defTabSz="914400" rtl="0" eaLnBrk="1" latinLnBrk="0" hangingPunct="1">
                        <a:spcBef>
                          <a:spcPts val="0"/>
                        </a:spcBef>
                        <a:spcAft>
                          <a:spcPts val="0"/>
                        </a:spcAft>
                        <a:buNone/>
                      </a:pPr>
                      <a:r>
                        <a:rPr lang="pt-BR" sz="1400" b="1" i="0" kern="1200">
                          <a:solidFill>
                            <a:srgbClr val="771B86"/>
                          </a:solidFill>
                          <a:latin typeface="+mn-lt"/>
                          <a:ea typeface="Open Sans" panose="020B0606030504020204" pitchFamily="34" charset="0"/>
                          <a:cs typeface="Open Sans" panose="020B0606030504020204" pitchFamily="34" charset="0"/>
                          <a:sym typeface="Karla"/>
                        </a:rPr>
                        <a:t>→ Primeiro </a:t>
                      </a:r>
                      <a:r>
                        <a:rPr lang="pt-BR" sz="1400" b="1" i="0" kern="1200" dirty="0">
                          <a:solidFill>
                            <a:srgbClr val="771B86"/>
                          </a:solidFill>
                          <a:latin typeface="+mn-lt"/>
                          <a:ea typeface="Open Sans" panose="020B0606030504020204" pitchFamily="34" charset="0"/>
                          <a:cs typeface="Open Sans" panose="020B0606030504020204" pitchFamily="34" charset="0"/>
                          <a:sym typeface="Karla"/>
                        </a:rPr>
                        <a:t>exercício social: </a:t>
                      </a:r>
                      <a:r>
                        <a:rPr lang="pt-BR" sz="1400" b="1" i="1" kern="1200" dirty="0" err="1">
                          <a:solidFill>
                            <a:srgbClr val="771B86"/>
                          </a:solidFill>
                          <a:latin typeface="+mn-lt"/>
                          <a:ea typeface="Open Sans" panose="020B0606030504020204" pitchFamily="34" charset="0"/>
                          <a:cs typeface="Open Sans" panose="020B0606030504020204" pitchFamily="34" charset="0"/>
                          <a:sym typeface="Karla"/>
                        </a:rPr>
                        <a:t>reliefs</a:t>
                      </a:r>
                      <a:endParaRPr lang="pt-BR" sz="1400" b="1" i="0" kern="1200" dirty="0">
                        <a:solidFill>
                          <a:srgbClr val="771B86"/>
                        </a:solidFill>
                        <a:latin typeface="+mn-lt"/>
                        <a:ea typeface="Open Sans" panose="020B0606030504020204" pitchFamily="34" charset="0"/>
                        <a:cs typeface="Open Sans" panose="020B0606030504020204" pitchFamily="34" charset="0"/>
                        <a:sym typeface="Karla"/>
                      </a:endParaRPr>
                    </a:p>
                    <a:p>
                      <a:pPr marL="0" lvl="0" indent="0" algn="l" defTabSz="914400" rtl="0" eaLnBrk="1" latinLnBrk="0" hangingPunct="1">
                        <a:spcBef>
                          <a:spcPts val="0"/>
                        </a:spcBef>
                        <a:spcAft>
                          <a:spcPts val="0"/>
                        </a:spcAft>
                        <a:buNone/>
                      </a:pPr>
                      <a:r>
                        <a:rPr lang="pt-BR" sz="1400" b="1" i="0" kern="1200" dirty="0">
                          <a:solidFill>
                            <a:srgbClr val="771B86"/>
                          </a:solidFill>
                          <a:latin typeface="+mn-lt"/>
                          <a:ea typeface="Open Sans" panose="020B0606030504020204" pitchFamily="34" charset="0"/>
                          <a:cs typeface="Open Sans" panose="020B0606030504020204" pitchFamily="34" charset="0"/>
                          <a:sym typeface="Karla"/>
                        </a:rPr>
                        <a:t>→ Segundo exercício social: na mesma data de envio das demonstrações financeiras</a:t>
                      </a: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ctr" defTabSz="914400" rtl="0" eaLnBrk="1" latinLnBrk="0" hangingPunct="1">
                        <a:spcBef>
                          <a:spcPts val="0"/>
                        </a:spcBef>
                        <a:spcAft>
                          <a:spcPts val="0"/>
                        </a:spcAft>
                        <a:buNone/>
                      </a:pPr>
                      <a:r>
                        <a:rPr lang="en" sz="1400" b="1" i="0" kern="1200" dirty="0">
                          <a:solidFill>
                            <a:srgbClr val="771B86"/>
                          </a:solidFill>
                          <a:latin typeface="+mn-lt"/>
                          <a:ea typeface="Open Sans" panose="020B0606030504020204" pitchFamily="34" charset="0"/>
                          <a:cs typeface="Open Sans" panose="020B0606030504020204" pitchFamily="34" charset="0"/>
                          <a:sym typeface="Karla"/>
                        </a:rPr>
                        <a:t>Asseguração Razoável</a:t>
                      </a:r>
                      <a:endParaRPr sz="1400" b="1" i="0" kern="1200" dirty="0">
                        <a:solidFill>
                          <a:srgbClr val="771B86"/>
                        </a:solidFill>
                        <a:latin typeface="+mn-lt"/>
                        <a:ea typeface="Open Sans" panose="020B0606030504020204" pitchFamily="34" charset="0"/>
                        <a:cs typeface="Open Sans" panose="020B0606030504020204" pitchFamily="34" charset="0"/>
                        <a:sym typeface="Karla"/>
                      </a:endParaRPr>
                    </a:p>
                  </a:txBody>
                  <a:tcPr marL="91425" marR="9142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8901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1323439"/>
          </a:xfrm>
          <a:prstGeom prst="rect">
            <a:avLst/>
          </a:prstGeom>
          <a:noFill/>
        </p:spPr>
        <p:txBody>
          <a:bodyPr wrap="square" rtlCol="0">
            <a:spAutoFit/>
          </a:bodyPr>
          <a:lstStyle/>
          <a:p>
            <a:r>
              <a:rPr lang="pt-BR" sz="4000" dirty="0">
                <a:solidFill>
                  <a:srgbClr val="771B86"/>
                </a:solidFill>
              </a:rPr>
              <a:t>Regulação e Asseguração dos Relatórios – CVM 193/2023 – Adoção Voluntária</a:t>
            </a:r>
          </a:p>
        </p:txBody>
      </p:sp>
      <p:cxnSp>
        <p:nvCxnSpPr>
          <p:cNvPr id="6" name="Conector reto 5">
            <a:extLst>
              <a:ext uri="{FF2B5EF4-FFF2-40B4-BE49-F238E27FC236}">
                <a16:creationId xmlns:a16="http://schemas.microsoft.com/office/drawing/2014/main" id="{66EA82A4-005B-F888-8697-F848DE74189C}"/>
              </a:ext>
            </a:extLst>
          </p:cNvPr>
          <p:cNvCxnSpPr/>
          <p:nvPr/>
        </p:nvCxnSpPr>
        <p:spPr>
          <a:xfrm>
            <a:off x="629920" y="2956560"/>
            <a:ext cx="1014984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Elipse 6">
            <a:extLst>
              <a:ext uri="{FF2B5EF4-FFF2-40B4-BE49-F238E27FC236}">
                <a16:creationId xmlns:a16="http://schemas.microsoft.com/office/drawing/2014/main" id="{D4A299FF-B840-863E-8B73-CAE8B1CF08C2}"/>
              </a:ext>
            </a:extLst>
          </p:cNvPr>
          <p:cNvSpPr/>
          <p:nvPr/>
        </p:nvSpPr>
        <p:spPr>
          <a:xfrm>
            <a:off x="1188869" y="2872741"/>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8" name="Elipse 7">
            <a:extLst>
              <a:ext uri="{FF2B5EF4-FFF2-40B4-BE49-F238E27FC236}">
                <a16:creationId xmlns:a16="http://schemas.microsoft.com/office/drawing/2014/main" id="{D0109A24-DA9A-64A9-5F7E-71347932B4DD}"/>
              </a:ext>
            </a:extLst>
          </p:cNvPr>
          <p:cNvSpPr/>
          <p:nvPr/>
        </p:nvSpPr>
        <p:spPr>
          <a:xfrm>
            <a:off x="3162005" y="2856231"/>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9" name="Elipse 8">
            <a:extLst>
              <a:ext uri="{FF2B5EF4-FFF2-40B4-BE49-F238E27FC236}">
                <a16:creationId xmlns:a16="http://schemas.microsoft.com/office/drawing/2014/main" id="{0C111949-3FD6-9497-6E2E-FCD38BA0703C}"/>
              </a:ext>
            </a:extLst>
          </p:cNvPr>
          <p:cNvSpPr/>
          <p:nvPr/>
        </p:nvSpPr>
        <p:spPr>
          <a:xfrm>
            <a:off x="5130801" y="2882900"/>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0" name="Elipse 9">
            <a:extLst>
              <a:ext uri="{FF2B5EF4-FFF2-40B4-BE49-F238E27FC236}">
                <a16:creationId xmlns:a16="http://schemas.microsoft.com/office/drawing/2014/main" id="{575DD471-CB3B-849F-6A7E-08934D2C8F2C}"/>
              </a:ext>
            </a:extLst>
          </p:cNvPr>
          <p:cNvSpPr/>
          <p:nvPr/>
        </p:nvSpPr>
        <p:spPr>
          <a:xfrm>
            <a:off x="7295726" y="2853691"/>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1" name="Elipse 10">
            <a:extLst>
              <a:ext uri="{FF2B5EF4-FFF2-40B4-BE49-F238E27FC236}">
                <a16:creationId xmlns:a16="http://schemas.microsoft.com/office/drawing/2014/main" id="{85AEBE0E-05C0-A504-849D-B452BF28782A}"/>
              </a:ext>
            </a:extLst>
          </p:cNvPr>
          <p:cNvSpPr/>
          <p:nvPr/>
        </p:nvSpPr>
        <p:spPr>
          <a:xfrm>
            <a:off x="9460651" y="2879090"/>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2" name="CaixaDeTexto 11">
            <a:extLst>
              <a:ext uri="{FF2B5EF4-FFF2-40B4-BE49-F238E27FC236}">
                <a16:creationId xmlns:a16="http://schemas.microsoft.com/office/drawing/2014/main" id="{9FCD39CC-19BE-8515-9123-7C70A656FE4C}"/>
              </a:ext>
            </a:extLst>
          </p:cNvPr>
          <p:cNvSpPr txBox="1"/>
          <p:nvPr/>
        </p:nvSpPr>
        <p:spPr>
          <a:xfrm>
            <a:off x="956353" y="3316723"/>
            <a:ext cx="678391" cy="369332"/>
          </a:xfrm>
          <a:prstGeom prst="rect">
            <a:avLst/>
          </a:prstGeom>
          <a:noFill/>
        </p:spPr>
        <p:txBody>
          <a:bodyPr wrap="none" rtlCol="0">
            <a:spAutoFit/>
          </a:bodyPr>
          <a:lstStyle/>
          <a:p>
            <a:r>
              <a:rPr lang="pt-BR" dirty="0"/>
              <a:t>2024</a:t>
            </a:r>
          </a:p>
        </p:txBody>
      </p:sp>
      <p:sp>
        <p:nvSpPr>
          <p:cNvPr id="13" name="CaixaDeTexto 12">
            <a:extLst>
              <a:ext uri="{FF2B5EF4-FFF2-40B4-BE49-F238E27FC236}">
                <a16:creationId xmlns:a16="http://schemas.microsoft.com/office/drawing/2014/main" id="{E5A3C9D6-9936-64B1-FD59-CD97C558DAC4}"/>
              </a:ext>
            </a:extLst>
          </p:cNvPr>
          <p:cNvSpPr txBox="1"/>
          <p:nvPr/>
        </p:nvSpPr>
        <p:spPr>
          <a:xfrm>
            <a:off x="2917674" y="3259574"/>
            <a:ext cx="678391" cy="369332"/>
          </a:xfrm>
          <a:prstGeom prst="rect">
            <a:avLst/>
          </a:prstGeom>
          <a:noFill/>
        </p:spPr>
        <p:txBody>
          <a:bodyPr wrap="none" rtlCol="0">
            <a:spAutoFit/>
          </a:bodyPr>
          <a:lstStyle/>
          <a:p>
            <a:r>
              <a:rPr lang="pt-BR" dirty="0"/>
              <a:t>2025</a:t>
            </a:r>
          </a:p>
        </p:txBody>
      </p:sp>
      <p:sp>
        <p:nvSpPr>
          <p:cNvPr id="14" name="CaixaDeTexto 13">
            <a:extLst>
              <a:ext uri="{FF2B5EF4-FFF2-40B4-BE49-F238E27FC236}">
                <a16:creationId xmlns:a16="http://schemas.microsoft.com/office/drawing/2014/main" id="{FB19F92C-6748-B2CC-6083-BB4969ABE33B}"/>
              </a:ext>
            </a:extLst>
          </p:cNvPr>
          <p:cNvSpPr txBox="1"/>
          <p:nvPr/>
        </p:nvSpPr>
        <p:spPr>
          <a:xfrm>
            <a:off x="4878995" y="3233553"/>
            <a:ext cx="678391" cy="369332"/>
          </a:xfrm>
          <a:prstGeom prst="rect">
            <a:avLst/>
          </a:prstGeom>
          <a:noFill/>
        </p:spPr>
        <p:txBody>
          <a:bodyPr wrap="none" rtlCol="0">
            <a:spAutoFit/>
          </a:bodyPr>
          <a:lstStyle/>
          <a:p>
            <a:r>
              <a:rPr lang="pt-BR" dirty="0"/>
              <a:t>2026</a:t>
            </a:r>
          </a:p>
        </p:txBody>
      </p:sp>
      <p:sp>
        <p:nvSpPr>
          <p:cNvPr id="15" name="CaixaDeTexto 14">
            <a:extLst>
              <a:ext uri="{FF2B5EF4-FFF2-40B4-BE49-F238E27FC236}">
                <a16:creationId xmlns:a16="http://schemas.microsoft.com/office/drawing/2014/main" id="{33A6D596-75F0-F194-3656-8600B79BC38A}"/>
              </a:ext>
            </a:extLst>
          </p:cNvPr>
          <p:cNvSpPr txBox="1"/>
          <p:nvPr/>
        </p:nvSpPr>
        <p:spPr>
          <a:xfrm>
            <a:off x="7043984" y="3237723"/>
            <a:ext cx="678391" cy="369332"/>
          </a:xfrm>
          <a:prstGeom prst="rect">
            <a:avLst/>
          </a:prstGeom>
          <a:noFill/>
        </p:spPr>
        <p:txBody>
          <a:bodyPr wrap="none" rtlCol="0">
            <a:spAutoFit/>
          </a:bodyPr>
          <a:lstStyle/>
          <a:p>
            <a:r>
              <a:rPr lang="pt-BR" dirty="0"/>
              <a:t>2027</a:t>
            </a:r>
          </a:p>
        </p:txBody>
      </p:sp>
      <p:sp>
        <p:nvSpPr>
          <p:cNvPr id="16" name="CaixaDeTexto 15">
            <a:extLst>
              <a:ext uri="{FF2B5EF4-FFF2-40B4-BE49-F238E27FC236}">
                <a16:creationId xmlns:a16="http://schemas.microsoft.com/office/drawing/2014/main" id="{28A764FB-7415-749A-48EB-4B42F15A6EDD}"/>
              </a:ext>
            </a:extLst>
          </p:cNvPr>
          <p:cNvSpPr txBox="1"/>
          <p:nvPr/>
        </p:nvSpPr>
        <p:spPr>
          <a:xfrm>
            <a:off x="9184596" y="3237723"/>
            <a:ext cx="678391" cy="369332"/>
          </a:xfrm>
          <a:prstGeom prst="rect">
            <a:avLst/>
          </a:prstGeom>
          <a:noFill/>
        </p:spPr>
        <p:txBody>
          <a:bodyPr wrap="none" rtlCol="0">
            <a:spAutoFit/>
          </a:bodyPr>
          <a:lstStyle/>
          <a:p>
            <a:r>
              <a:rPr lang="pt-BR" dirty="0"/>
              <a:t>2028</a:t>
            </a:r>
          </a:p>
        </p:txBody>
      </p:sp>
      <p:sp>
        <p:nvSpPr>
          <p:cNvPr id="17" name="CaixaDeTexto 16">
            <a:extLst>
              <a:ext uri="{FF2B5EF4-FFF2-40B4-BE49-F238E27FC236}">
                <a16:creationId xmlns:a16="http://schemas.microsoft.com/office/drawing/2014/main" id="{326BFC53-CB40-6791-4BD1-E014E017E131}"/>
              </a:ext>
            </a:extLst>
          </p:cNvPr>
          <p:cNvSpPr txBox="1"/>
          <p:nvPr/>
        </p:nvSpPr>
        <p:spPr>
          <a:xfrm>
            <a:off x="184044" y="3716773"/>
            <a:ext cx="1797156" cy="1477328"/>
          </a:xfrm>
          <a:prstGeom prst="rect">
            <a:avLst/>
          </a:prstGeom>
          <a:noFill/>
        </p:spPr>
        <p:txBody>
          <a:bodyPr wrap="square" rtlCol="0">
            <a:spAutoFit/>
          </a:bodyPr>
          <a:lstStyle/>
          <a:p>
            <a:r>
              <a:rPr lang="pt-BR" dirty="0">
                <a:solidFill>
                  <a:schemeClr val="accent5">
                    <a:lumMod val="60000"/>
                    <a:lumOff val="40000"/>
                  </a:schemeClr>
                </a:solidFill>
              </a:rPr>
              <a:t>Companhias cujo exercício social se encerra em 31/12/X1</a:t>
            </a:r>
          </a:p>
        </p:txBody>
      </p:sp>
      <p:sp>
        <p:nvSpPr>
          <p:cNvPr id="18" name="CaixaDeTexto 17">
            <a:extLst>
              <a:ext uri="{FF2B5EF4-FFF2-40B4-BE49-F238E27FC236}">
                <a16:creationId xmlns:a16="http://schemas.microsoft.com/office/drawing/2014/main" id="{1A57C03B-7296-394A-A141-EC76EEDD866B}"/>
              </a:ext>
            </a:extLst>
          </p:cNvPr>
          <p:cNvSpPr txBox="1"/>
          <p:nvPr/>
        </p:nvSpPr>
        <p:spPr>
          <a:xfrm>
            <a:off x="3431518" y="2983229"/>
            <a:ext cx="1535323" cy="2781776"/>
          </a:xfrm>
          <a:prstGeom prst="upArrowCallout">
            <a:avLst/>
          </a:prstGeom>
          <a:noFill/>
          <a:ln>
            <a:solidFill>
              <a:srgbClr val="D13D98"/>
            </a:solidFill>
          </a:ln>
        </p:spPr>
        <p:txBody>
          <a:bodyPr wrap="square" rtlCol="0">
            <a:spAutoFit/>
          </a:bodyPr>
          <a:lstStyle/>
          <a:p>
            <a:pPr algn="ctr"/>
            <a:r>
              <a:rPr lang="pt-BR" sz="1600" i="1" dirty="0" err="1">
                <a:solidFill>
                  <a:schemeClr val="accent5">
                    <a:lumMod val="60000"/>
                    <a:lumOff val="40000"/>
                  </a:schemeClr>
                </a:solidFill>
              </a:rPr>
              <a:t>Relief</a:t>
            </a:r>
            <a:endParaRPr lang="pt-BR" sz="1600" i="1" dirty="0">
              <a:solidFill>
                <a:schemeClr val="accent5">
                  <a:lumMod val="60000"/>
                  <a:lumOff val="40000"/>
                </a:schemeClr>
              </a:solidFill>
            </a:endParaRPr>
          </a:p>
          <a:p>
            <a:pPr algn="ctr"/>
            <a:r>
              <a:rPr lang="pt-BR" sz="1600" dirty="0">
                <a:solidFill>
                  <a:schemeClr val="accent5">
                    <a:lumMod val="60000"/>
                    <a:lumOff val="40000"/>
                  </a:schemeClr>
                </a:solidFill>
              </a:rPr>
              <a:t>Divulgação seguindo as normas IFRS S1 e S2 (2024)</a:t>
            </a:r>
          </a:p>
          <a:p>
            <a:pPr algn="ctr"/>
            <a:r>
              <a:rPr lang="pt-BR" sz="1600" b="1" dirty="0">
                <a:solidFill>
                  <a:schemeClr val="accent5">
                    <a:lumMod val="60000"/>
                    <a:lumOff val="40000"/>
                  </a:schemeClr>
                </a:solidFill>
              </a:rPr>
              <a:t>Asseguração Limitada</a:t>
            </a:r>
          </a:p>
        </p:txBody>
      </p:sp>
      <p:sp>
        <p:nvSpPr>
          <p:cNvPr id="31" name="CaixaDeTexto 30">
            <a:extLst>
              <a:ext uri="{FF2B5EF4-FFF2-40B4-BE49-F238E27FC236}">
                <a16:creationId xmlns:a16="http://schemas.microsoft.com/office/drawing/2014/main" id="{5D60AC6E-F76E-20ED-4500-0950B7B19EBD}"/>
              </a:ext>
            </a:extLst>
          </p:cNvPr>
          <p:cNvSpPr txBox="1"/>
          <p:nvPr/>
        </p:nvSpPr>
        <p:spPr>
          <a:xfrm>
            <a:off x="5570677" y="2983229"/>
            <a:ext cx="1535323" cy="2781776"/>
          </a:xfrm>
          <a:prstGeom prst="upArrowCallout">
            <a:avLst/>
          </a:prstGeom>
          <a:noFill/>
          <a:ln>
            <a:solidFill>
              <a:srgbClr val="D13D98"/>
            </a:solidFill>
          </a:ln>
        </p:spPr>
        <p:txBody>
          <a:bodyPr wrap="square" rtlCol="0">
            <a:spAutoFit/>
          </a:bodyPr>
          <a:lstStyle/>
          <a:p>
            <a:pPr algn="ctr"/>
            <a:r>
              <a:rPr lang="pt-BR" sz="1600" dirty="0">
                <a:solidFill>
                  <a:schemeClr val="accent5">
                    <a:lumMod val="60000"/>
                    <a:lumOff val="40000"/>
                  </a:schemeClr>
                </a:solidFill>
              </a:rPr>
              <a:t> </a:t>
            </a:r>
            <a:r>
              <a:rPr lang="pt-BR" sz="1600" i="1" dirty="0" err="1">
                <a:solidFill>
                  <a:schemeClr val="accent5">
                    <a:lumMod val="60000"/>
                    <a:lumOff val="40000"/>
                  </a:schemeClr>
                </a:solidFill>
              </a:rPr>
              <a:t>Relief</a:t>
            </a:r>
            <a:endParaRPr lang="pt-BR" sz="1600" dirty="0">
              <a:solidFill>
                <a:schemeClr val="accent5">
                  <a:lumMod val="60000"/>
                  <a:lumOff val="40000"/>
                </a:schemeClr>
              </a:solidFill>
            </a:endParaRPr>
          </a:p>
          <a:p>
            <a:pPr algn="ctr"/>
            <a:r>
              <a:rPr lang="pt-BR" sz="1600" dirty="0">
                <a:solidFill>
                  <a:schemeClr val="accent5">
                    <a:lumMod val="60000"/>
                    <a:lumOff val="40000"/>
                  </a:schemeClr>
                </a:solidFill>
              </a:rPr>
              <a:t>Divulgação seguindo as normas IFRS S1 e S2 (2025)</a:t>
            </a:r>
          </a:p>
          <a:p>
            <a:pPr algn="ctr"/>
            <a:r>
              <a:rPr lang="pt-BR" sz="1600" b="1" dirty="0">
                <a:solidFill>
                  <a:schemeClr val="accent5">
                    <a:lumMod val="60000"/>
                    <a:lumOff val="40000"/>
                  </a:schemeClr>
                </a:solidFill>
              </a:rPr>
              <a:t>Asseguração Limitada</a:t>
            </a:r>
          </a:p>
        </p:txBody>
      </p:sp>
      <p:sp>
        <p:nvSpPr>
          <p:cNvPr id="32" name="CaixaDeTexto 31">
            <a:extLst>
              <a:ext uri="{FF2B5EF4-FFF2-40B4-BE49-F238E27FC236}">
                <a16:creationId xmlns:a16="http://schemas.microsoft.com/office/drawing/2014/main" id="{C4017D00-B100-F622-D8C6-72FFE7EDAF3A}"/>
              </a:ext>
            </a:extLst>
          </p:cNvPr>
          <p:cNvSpPr txBox="1"/>
          <p:nvPr/>
        </p:nvSpPr>
        <p:spPr>
          <a:xfrm>
            <a:off x="7402308" y="2983229"/>
            <a:ext cx="1535323" cy="2781776"/>
          </a:xfrm>
          <a:prstGeom prst="upArrowCallout">
            <a:avLst/>
          </a:prstGeom>
          <a:noFill/>
          <a:ln>
            <a:solidFill>
              <a:srgbClr val="D13D98"/>
            </a:solidFill>
          </a:ln>
        </p:spPr>
        <p:txBody>
          <a:bodyPr wrap="square" rtlCol="0">
            <a:spAutoFit/>
          </a:bodyPr>
          <a:lstStyle/>
          <a:p>
            <a:pPr algn="ctr"/>
            <a:r>
              <a:rPr lang="pt-BR" sz="1600" i="1" dirty="0" err="1">
                <a:solidFill>
                  <a:schemeClr val="accent5">
                    <a:lumMod val="60000"/>
                    <a:lumOff val="40000"/>
                  </a:schemeClr>
                </a:solidFill>
              </a:rPr>
              <a:t>Relief</a:t>
            </a:r>
            <a:r>
              <a:rPr lang="pt-BR" sz="1600" dirty="0">
                <a:solidFill>
                  <a:schemeClr val="accent5">
                    <a:lumMod val="60000"/>
                    <a:lumOff val="40000"/>
                  </a:schemeClr>
                </a:solidFill>
              </a:rPr>
              <a:t> </a:t>
            </a:r>
          </a:p>
          <a:p>
            <a:pPr algn="ctr"/>
            <a:r>
              <a:rPr lang="pt-BR" sz="1600" dirty="0">
                <a:solidFill>
                  <a:schemeClr val="accent5">
                    <a:lumMod val="60000"/>
                    <a:lumOff val="40000"/>
                  </a:schemeClr>
                </a:solidFill>
              </a:rPr>
              <a:t>Divulgação seguindo as normas IFRS S1 e S2 (2026)</a:t>
            </a:r>
          </a:p>
          <a:p>
            <a:pPr algn="ctr"/>
            <a:r>
              <a:rPr lang="pt-BR" sz="1600" b="1" dirty="0">
                <a:solidFill>
                  <a:srgbClr val="771B86"/>
                </a:solidFill>
              </a:rPr>
              <a:t>Asseguração Razoável</a:t>
            </a:r>
          </a:p>
        </p:txBody>
      </p:sp>
      <p:sp>
        <p:nvSpPr>
          <p:cNvPr id="33" name="CaixaDeTexto 32">
            <a:extLst>
              <a:ext uri="{FF2B5EF4-FFF2-40B4-BE49-F238E27FC236}">
                <a16:creationId xmlns:a16="http://schemas.microsoft.com/office/drawing/2014/main" id="{90192308-A1D9-1864-82B6-C119BAA92EE2}"/>
              </a:ext>
            </a:extLst>
          </p:cNvPr>
          <p:cNvSpPr txBox="1"/>
          <p:nvPr/>
        </p:nvSpPr>
        <p:spPr>
          <a:xfrm>
            <a:off x="9477747" y="2983229"/>
            <a:ext cx="1535323" cy="2781776"/>
          </a:xfrm>
          <a:prstGeom prst="upArrowCallout">
            <a:avLst/>
          </a:prstGeom>
          <a:noFill/>
          <a:ln>
            <a:solidFill>
              <a:srgbClr val="D13D98"/>
            </a:solidFill>
          </a:ln>
        </p:spPr>
        <p:txBody>
          <a:bodyPr wrap="square" rtlCol="0">
            <a:spAutoFit/>
          </a:bodyPr>
          <a:lstStyle/>
          <a:p>
            <a:pPr algn="ctr"/>
            <a:r>
              <a:rPr lang="pt-BR" sz="1600" dirty="0">
                <a:solidFill>
                  <a:srgbClr val="771B86"/>
                </a:solidFill>
              </a:rPr>
              <a:t>31/03/2028</a:t>
            </a:r>
          </a:p>
          <a:p>
            <a:pPr algn="ctr"/>
            <a:r>
              <a:rPr lang="pt-BR" sz="1600" dirty="0">
                <a:solidFill>
                  <a:schemeClr val="accent5">
                    <a:lumMod val="60000"/>
                    <a:lumOff val="40000"/>
                  </a:schemeClr>
                </a:solidFill>
              </a:rPr>
              <a:t>Divulgação seguindo as normas IFRS S1 e S2 (2027)</a:t>
            </a:r>
          </a:p>
          <a:p>
            <a:pPr algn="ctr"/>
            <a:r>
              <a:rPr lang="pt-BR" sz="1600" b="1" dirty="0">
                <a:solidFill>
                  <a:srgbClr val="771B86"/>
                </a:solidFill>
              </a:rPr>
              <a:t>Asseguração Razoável</a:t>
            </a:r>
          </a:p>
        </p:txBody>
      </p:sp>
    </p:spTree>
    <p:extLst>
      <p:ext uri="{BB962C8B-B14F-4D97-AF65-F5344CB8AC3E}">
        <p14:creationId xmlns:p14="http://schemas.microsoft.com/office/powerpoint/2010/main" val="18090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1323439"/>
          </a:xfrm>
          <a:prstGeom prst="rect">
            <a:avLst/>
          </a:prstGeom>
          <a:noFill/>
        </p:spPr>
        <p:txBody>
          <a:bodyPr wrap="square" rtlCol="0">
            <a:spAutoFit/>
          </a:bodyPr>
          <a:lstStyle/>
          <a:p>
            <a:r>
              <a:rPr lang="pt-BR" sz="4000" dirty="0">
                <a:solidFill>
                  <a:srgbClr val="771B86"/>
                </a:solidFill>
              </a:rPr>
              <a:t>Regulação e Asseguração dos Relatórios – CVM 193/2023 – Adoção Obrigatória</a:t>
            </a:r>
          </a:p>
        </p:txBody>
      </p:sp>
      <p:cxnSp>
        <p:nvCxnSpPr>
          <p:cNvPr id="6" name="Conector reto 5">
            <a:extLst>
              <a:ext uri="{FF2B5EF4-FFF2-40B4-BE49-F238E27FC236}">
                <a16:creationId xmlns:a16="http://schemas.microsoft.com/office/drawing/2014/main" id="{66EA82A4-005B-F888-8697-F848DE74189C}"/>
              </a:ext>
            </a:extLst>
          </p:cNvPr>
          <p:cNvCxnSpPr/>
          <p:nvPr/>
        </p:nvCxnSpPr>
        <p:spPr>
          <a:xfrm>
            <a:off x="629920" y="2956560"/>
            <a:ext cx="1014984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Elipse 6">
            <a:extLst>
              <a:ext uri="{FF2B5EF4-FFF2-40B4-BE49-F238E27FC236}">
                <a16:creationId xmlns:a16="http://schemas.microsoft.com/office/drawing/2014/main" id="{D4A299FF-B840-863E-8B73-CAE8B1CF08C2}"/>
              </a:ext>
            </a:extLst>
          </p:cNvPr>
          <p:cNvSpPr/>
          <p:nvPr/>
        </p:nvSpPr>
        <p:spPr>
          <a:xfrm>
            <a:off x="2743201" y="2870202"/>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9" name="Elipse 8">
            <a:extLst>
              <a:ext uri="{FF2B5EF4-FFF2-40B4-BE49-F238E27FC236}">
                <a16:creationId xmlns:a16="http://schemas.microsoft.com/office/drawing/2014/main" id="{0C111949-3FD6-9497-6E2E-FCD38BA0703C}"/>
              </a:ext>
            </a:extLst>
          </p:cNvPr>
          <p:cNvSpPr/>
          <p:nvPr/>
        </p:nvSpPr>
        <p:spPr>
          <a:xfrm>
            <a:off x="5755639" y="2860040"/>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1" name="Elipse 10">
            <a:extLst>
              <a:ext uri="{FF2B5EF4-FFF2-40B4-BE49-F238E27FC236}">
                <a16:creationId xmlns:a16="http://schemas.microsoft.com/office/drawing/2014/main" id="{85AEBE0E-05C0-A504-849D-B452BF28782A}"/>
              </a:ext>
            </a:extLst>
          </p:cNvPr>
          <p:cNvSpPr/>
          <p:nvPr/>
        </p:nvSpPr>
        <p:spPr>
          <a:xfrm>
            <a:off x="8768077" y="2853691"/>
            <a:ext cx="213360" cy="20065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2" name="CaixaDeTexto 11">
            <a:extLst>
              <a:ext uri="{FF2B5EF4-FFF2-40B4-BE49-F238E27FC236}">
                <a16:creationId xmlns:a16="http://schemas.microsoft.com/office/drawing/2014/main" id="{9FCD39CC-19BE-8515-9123-7C70A656FE4C}"/>
              </a:ext>
            </a:extLst>
          </p:cNvPr>
          <p:cNvSpPr txBox="1"/>
          <p:nvPr/>
        </p:nvSpPr>
        <p:spPr>
          <a:xfrm>
            <a:off x="2491532" y="3196331"/>
            <a:ext cx="678391" cy="369332"/>
          </a:xfrm>
          <a:prstGeom prst="rect">
            <a:avLst/>
          </a:prstGeom>
          <a:noFill/>
        </p:spPr>
        <p:txBody>
          <a:bodyPr wrap="none" rtlCol="0">
            <a:spAutoFit/>
          </a:bodyPr>
          <a:lstStyle/>
          <a:p>
            <a:r>
              <a:rPr lang="pt-BR" dirty="0"/>
              <a:t>2026</a:t>
            </a:r>
          </a:p>
        </p:txBody>
      </p:sp>
      <p:sp>
        <p:nvSpPr>
          <p:cNvPr id="15" name="CaixaDeTexto 14">
            <a:extLst>
              <a:ext uri="{FF2B5EF4-FFF2-40B4-BE49-F238E27FC236}">
                <a16:creationId xmlns:a16="http://schemas.microsoft.com/office/drawing/2014/main" id="{33A6D596-75F0-F194-3656-8600B79BC38A}"/>
              </a:ext>
            </a:extLst>
          </p:cNvPr>
          <p:cNvSpPr txBox="1"/>
          <p:nvPr/>
        </p:nvSpPr>
        <p:spPr>
          <a:xfrm>
            <a:off x="5472321" y="3186946"/>
            <a:ext cx="678391" cy="369332"/>
          </a:xfrm>
          <a:prstGeom prst="rect">
            <a:avLst/>
          </a:prstGeom>
          <a:noFill/>
        </p:spPr>
        <p:txBody>
          <a:bodyPr wrap="none" rtlCol="0">
            <a:spAutoFit/>
          </a:bodyPr>
          <a:lstStyle/>
          <a:p>
            <a:r>
              <a:rPr lang="pt-BR" dirty="0"/>
              <a:t>2027</a:t>
            </a:r>
          </a:p>
        </p:txBody>
      </p:sp>
      <p:sp>
        <p:nvSpPr>
          <p:cNvPr id="16" name="CaixaDeTexto 15">
            <a:extLst>
              <a:ext uri="{FF2B5EF4-FFF2-40B4-BE49-F238E27FC236}">
                <a16:creationId xmlns:a16="http://schemas.microsoft.com/office/drawing/2014/main" id="{28A764FB-7415-749A-48EB-4B42F15A6EDD}"/>
              </a:ext>
            </a:extLst>
          </p:cNvPr>
          <p:cNvSpPr txBox="1"/>
          <p:nvPr/>
        </p:nvSpPr>
        <p:spPr>
          <a:xfrm>
            <a:off x="8485928" y="3242945"/>
            <a:ext cx="678391" cy="369332"/>
          </a:xfrm>
          <a:prstGeom prst="rect">
            <a:avLst/>
          </a:prstGeom>
          <a:noFill/>
        </p:spPr>
        <p:txBody>
          <a:bodyPr wrap="none" rtlCol="0">
            <a:spAutoFit/>
          </a:bodyPr>
          <a:lstStyle/>
          <a:p>
            <a:r>
              <a:rPr lang="pt-BR" dirty="0"/>
              <a:t>2028</a:t>
            </a:r>
          </a:p>
        </p:txBody>
      </p:sp>
      <p:sp>
        <p:nvSpPr>
          <p:cNvPr id="17" name="CaixaDeTexto 16">
            <a:extLst>
              <a:ext uri="{FF2B5EF4-FFF2-40B4-BE49-F238E27FC236}">
                <a16:creationId xmlns:a16="http://schemas.microsoft.com/office/drawing/2014/main" id="{326BFC53-CB40-6791-4BD1-E014E017E131}"/>
              </a:ext>
            </a:extLst>
          </p:cNvPr>
          <p:cNvSpPr txBox="1"/>
          <p:nvPr/>
        </p:nvSpPr>
        <p:spPr>
          <a:xfrm>
            <a:off x="184044" y="3716773"/>
            <a:ext cx="1797156" cy="1477328"/>
          </a:xfrm>
          <a:prstGeom prst="rect">
            <a:avLst/>
          </a:prstGeom>
          <a:noFill/>
        </p:spPr>
        <p:txBody>
          <a:bodyPr wrap="square" rtlCol="0">
            <a:spAutoFit/>
          </a:bodyPr>
          <a:lstStyle/>
          <a:p>
            <a:r>
              <a:rPr lang="pt-BR" dirty="0">
                <a:solidFill>
                  <a:schemeClr val="accent5">
                    <a:lumMod val="60000"/>
                    <a:lumOff val="40000"/>
                  </a:schemeClr>
                </a:solidFill>
              </a:rPr>
              <a:t>Companhias cujo exercício social se encerra em 31/12/X1</a:t>
            </a:r>
          </a:p>
        </p:txBody>
      </p:sp>
      <p:sp>
        <p:nvSpPr>
          <p:cNvPr id="18" name="CaixaDeTexto 17">
            <a:extLst>
              <a:ext uri="{FF2B5EF4-FFF2-40B4-BE49-F238E27FC236}">
                <a16:creationId xmlns:a16="http://schemas.microsoft.com/office/drawing/2014/main" id="{1A57C03B-7296-394A-A141-EC76EEDD866B}"/>
              </a:ext>
            </a:extLst>
          </p:cNvPr>
          <p:cNvSpPr txBox="1"/>
          <p:nvPr/>
        </p:nvSpPr>
        <p:spPr>
          <a:xfrm>
            <a:off x="6496155" y="2969260"/>
            <a:ext cx="1535321" cy="2781776"/>
          </a:xfrm>
          <a:prstGeom prst="upArrowCallout">
            <a:avLst/>
          </a:prstGeom>
          <a:noFill/>
          <a:ln>
            <a:solidFill>
              <a:srgbClr val="D13D98"/>
            </a:solidFill>
          </a:ln>
        </p:spPr>
        <p:txBody>
          <a:bodyPr wrap="square" rtlCol="0">
            <a:spAutoFit/>
          </a:bodyPr>
          <a:lstStyle/>
          <a:p>
            <a:pPr algn="ctr"/>
            <a:r>
              <a:rPr lang="pt-BR" sz="1600" dirty="0">
                <a:solidFill>
                  <a:schemeClr val="accent5">
                    <a:lumMod val="60000"/>
                    <a:lumOff val="40000"/>
                  </a:schemeClr>
                </a:solidFill>
              </a:rPr>
              <a:t> </a:t>
            </a:r>
            <a:r>
              <a:rPr lang="pt-BR" sz="1600" i="1" dirty="0" err="1">
                <a:solidFill>
                  <a:schemeClr val="accent5">
                    <a:lumMod val="60000"/>
                    <a:lumOff val="40000"/>
                  </a:schemeClr>
                </a:solidFill>
              </a:rPr>
              <a:t>Relief</a:t>
            </a:r>
            <a:endParaRPr lang="pt-BR" sz="1600" dirty="0">
              <a:solidFill>
                <a:schemeClr val="accent5">
                  <a:lumMod val="60000"/>
                  <a:lumOff val="40000"/>
                </a:schemeClr>
              </a:solidFill>
            </a:endParaRPr>
          </a:p>
          <a:p>
            <a:pPr algn="ctr"/>
            <a:r>
              <a:rPr lang="pt-BR" sz="1600" dirty="0">
                <a:solidFill>
                  <a:schemeClr val="accent5">
                    <a:lumMod val="60000"/>
                    <a:lumOff val="40000"/>
                  </a:schemeClr>
                </a:solidFill>
              </a:rPr>
              <a:t>Divulgação seguindo as normas IFRS S1 e S2 (2026)</a:t>
            </a:r>
          </a:p>
          <a:p>
            <a:pPr algn="ctr"/>
            <a:r>
              <a:rPr lang="pt-BR" sz="1600" b="1" dirty="0">
                <a:solidFill>
                  <a:srgbClr val="771B86"/>
                </a:solidFill>
              </a:rPr>
              <a:t>Asseguração Razoável</a:t>
            </a:r>
          </a:p>
        </p:txBody>
      </p:sp>
      <p:sp>
        <p:nvSpPr>
          <p:cNvPr id="27" name="CaixaDeTexto 26">
            <a:extLst>
              <a:ext uri="{FF2B5EF4-FFF2-40B4-BE49-F238E27FC236}">
                <a16:creationId xmlns:a16="http://schemas.microsoft.com/office/drawing/2014/main" id="{6E015E9A-C5F6-E155-C410-60B56DD31075}"/>
              </a:ext>
            </a:extLst>
          </p:cNvPr>
          <p:cNvSpPr txBox="1"/>
          <p:nvPr/>
        </p:nvSpPr>
        <p:spPr>
          <a:xfrm>
            <a:off x="8937598" y="2969260"/>
            <a:ext cx="1560879" cy="2781776"/>
          </a:xfrm>
          <a:prstGeom prst="upArrowCallout">
            <a:avLst/>
          </a:prstGeom>
          <a:noFill/>
          <a:ln>
            <a:solidFill>
              <a:srgbClr val="D13D98"/>
            </a:solidFill>
          </a:ln>
        </p:spPr>
        <p:txBody>
          <a:bodyPr wrap="square" rtlCol="0">
            <a:spAutoFit/>
          </a:bodyPr>
          <a:lstStyle/>
          <a:p>
            <a:pPr algn="ctr"/>
            <a:r>
              <a:rPr lang="pt-BR" sz="1600" dirty="0">
                <a:solidFill>
                  <a:srgbClr val="771B86"/>
                </a:solidFill>
              </a:rPr>
              <a:t>31/03/2028</a:t>
            </a:r>
          </a:p>
          <a:p>
            <a:pPr algn="ctr"/>
            <a:r>
              <a:rPr lang="pt-BR" sz="1600" dirty="0">
                <a:solidFill>
                  <a:schemeClr val="accent5">
                    <a:lumMod val="60000"/>
                    <a:lumOff val="40000"/>
                  </a:schemeClr>
                </a:solidFill>
              </a:rPr>
              <a:t>Divulgação seguindo as normas IFRS S1 e S2 (2027)</a:t>
            </a:r>
          </a:p>
          <a:p>
            <a:pPr algn="ctr"/>
            <a:r>
              <a:rPr lang="pt-BR" sz="1600" b="1" dirty="0">
                <a:solidFill>
                  <a:srgbClr val="771B86"/>
                </a:solidFill>
              </a:rPr>
              <a:t>Asseguração Razoável</a:t>
            </a:r>
          </a:p>
        </p:txBody>
      </p:sp>
    </p:spTree>
    <p:extLst>
      <p:ext uri="{BB962C8B-B14F-4D97-AF65-F5344CB8AC3E}">
        <p14:creationId xmlns:p14="http://schemas.microsoft.com/office/powerpoint/2010/main" val="328206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Questões de Pesquisa</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768096" y="2039112"/>
            <a:ext cx="5327904" cy="3090526"/>
          </a:xfrm>
          <a:prstGeom prst="rect">
            <a:avLst/>
          </a:prstGeom>
          <a:noFill/>
        </p:spPr>
        <p:txBody>
          <a:bodyPr wrap="square" rtlCol="0">
            <a:spAutoFit/>
          </a:bodyPr>
          <a:lstStyle/>
          <a:p>
            <a:pPr>
              <a:lnSpc>
                <a:spcPct val="150000"/>
              </a:lnSpc>
            </a:pPr>
            <a:r>
              <a:rPr lang="pt-BR" sz="2200" dirty="0">
                <a:solidFill>
                  <a:schemeClr val="bg2">
                    <a:lumMod val="50000"/>
                  </a:schemeClr>
                </a:solidFill>
              </a:rPr>
              <a:t>Dadas essas exigências regulatórias e uma sociedade que cada vez mais demanda transparência, regularidade e padrões nas divulgações de informações sobre temas ESG, ficam as seguintes questões:</a:t>
            </a:r>
          </a:p>
        </p:txBody>
      </p:sp>
      <p:sp>
        <p:nvSpPr>
          <p:cNvPr id="4" name="CaixaDeTexto 3">
            <a:extLst>
              <a:ext uri="{FF2B5EF4-FFF2-40B4-BE49-F238E27FC236}">
                <a16:creationId xmlns:a16="http://schemas.microsoft.com/office/drawing/2014/main" id="{7220337B-70A0-EE25-1FCB-724E246173C9}"/>
              </a:ext>
            </a:extLst>
          </p:cNvPr>
          <p:cNvSpPr txBox="1"/>
          <p:nvPr/>
        </p:nvSpPr>
        <p:spPr>
          <a:xfrm>
            <a:off x="6967330" y="1384542"/>
            <a:ext cx="4456574" cy="4488858"/>
          </a:xfrm>
          <a:prstGeom prst="rect">
            <a:avLst/>
          </a:prstGeom>
          <a:noFill/>
        </p:spPr>
        <p:txBody>
          <a:bodyPr wrap="square" rtlCol="0">
            <a:spAutoFit/>
          </a:bodyPr>
          <a:lstStyle/>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As maiores companhias brasileiras tem divulgado suas informações sobre sustentabilidade regularmente ao mercado?</a:t>
            </a:r>
          </a:p>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Os relatórios divulgados afirmam adotar padrões/frameworks que foram utilizados para a elaboração das normas IFRS S1 e S2 (SASB, TCFD e contribuição do Relato Integrado/WEF)?</a:t>
            </a:r>
          </a:p>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Os reportes de sustentabilidade divulgados pelas companhias seguem o mesmo período das </a:t>
            </a:r>
            <a:r>
              <a:rPr lang="pt-BR" sz="1600" dirty="0" err="1">
                <a:solidFill>
                  <a:schemeClr val="bg2">
                    <a:lumMod val="50000"/>
                  </a:schemeClr>
                </a:solidFill>
              </a:rPr>
              <a:t>DFs</a:t>
            </a:r>
            <a:r>
              <a:rPr lang="pt-BR" sz="1600" dirty="0">
                <a:solidFill>
                  <a:schemeClr val="bg2">
                    <a:lumMod val="50000"/>
                  </a:schemeClr>
                </a:solidFill>
              </a:rPr>
              <a:t>?</a:t>
            </a:r>
          </a:p>
          <a:p>
            <a:pPr>
              <a:lnSpc>
                <a:spcPct val="150000"/>
              </a:lnSpc>
              <a:buClr>
                <a:srgbClr val="771B86"/>
              </a:buClr>
              <a:buSzPct val="150000"/>
            </a:pPr>
            <a:endParaRPr lang="pt-BR" sz="1600" dirty="0">
              <a:solidFill>
                <a:schemeClr val="bg2">
                  <a:lumMod val="50000"/>
                </a:schemeClr>
              </a:solidFill>
            </a:endParaRPr>
          </a:p>
        </p:txBody>
      </p:sp>
      <p:sp>
        <p:nvSpPr>
          <p:cNvPr id="7" name="Retângulo: Cantos Diagonais Arredondados 6">
            <a:extLst>
              <a:ext uri="{FF2B5EF4-FFF2-40B4-BE49-F238E27FC236}">
                <a16:creationId xmlns:a16="http://schemas.microsoft.com/office/drawing/2014/main" id="{D0F2CFAC-B81C-39F0-F714-F7D4C306858C}"/>
              </a:ext>
            </a:extLst>
          </p:cNvPr>
          <p:cNvSpPr/>
          <p:nvPr/>
        </p:nvSpPr>
        <p:spPr>
          <a:xfrm>
            <a:off x="6458712" y="1115568"/>
            <a:ext cx="5327904" cy="4480560"/>
          </a:xfrm>
          <a:prstGeom prst="round2DiagRect">
            <a:avLst/>
          </a:prstGeom>
          <a:noFill/>
          <a:ln w="28575">
            <a:solidFill>
              <a:srgbClr val="771B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90099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Questões de Pesquisa</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768096" y="2039112"/>
            <a:ext cx="5327904" cy="3090526"/>
          </a:xfrm>
          <a:prstGeom prst="rect">
            <a:avLst/>
          </a:prstGeom>
          <a:noFill/>
        </p:spPr>
        <p:txBody>
          <a:bodyPr wrap="square" rtlCol="0">
            <a:spAutoFit/>
          </a:bodyPr>
          <a:lstStyle/>
          <a:p>
            <a:pPr>
              <a:lnSpc>
                <a:spcPct val="150000"/>
              </a:lnSpc>
            </a:pPr>
            <a:r>
              <a:rPr lang="pt-BR" sz="2200" dirty="0">
                <a:solidFill>
                  <a:schemeClr val="bg2">
                    <a:lumMod val="50000"/>
                  </a:schemeClr>
                </a:solidFill>
              </a:rPr>
              <a:t>Dadas essas exigências regulatórias e uma sociedade que cada vez mais demanda transparência, regularidade e padrões nas divulgações de informações sobre temas ESG, ficam as seguintes questões:</a:t>
            </a:r>
          </a:p>
        </p:txBody>
      </p:sp>
      <p:sp>
        <p:nvSpPr>
          <p:cNvPr id="4" name="CaixaDeTexto 3">
            <a:extLst>
              <a:ext uri="{FF2B5EF4-FFF2-40B4-BE49-F238E27FC236}">
                <a16:creationId xmlns:a16="http://schemas.microsoft.com/office/drawing/2014/main" id="{7220337B-70A0-EE25-1FCB-724E246173C9}"/>
              </a:ext>
            </a:extLst>
          </p:cNvPr>
          <p:cNvSpPr txBox="1"/>
          <p:nvPr/>
        </p:nvSpPr>
        <p:spPr>
          <a:xfrm>
            <a:off x="7017027" y="1738569"/>
            <a:ext cx="4546026" cy="3380862"/>
          </a:xfrm>
          <a:prstGeom prst="rect">
            <a:avLst/>
          </a:prstGeom>
          <a:noFill/>
        </p:spPr>
        <p:txBody>
          <a:bodyPr wrap="square" rtlCol="0">
            <a:spAutoFit/>
          </a:bodyPr>
          <a:lstStyle/>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Os reportes de sustentabilidade são divulgados ao mesmo tempo que as </a:t>
            </a:r>
            <a:r>
              <a:rPr lang="pt-BR" sz="1600" dirty="0" err="1">
                <a:solidFill>
                  <a:schemeClr val="bg2">
                    <a:lumMod val="50000"/>
                  </a:schemeClr>
                </a:solidFill>
              </a:rPr>
              <a:t>DFs</a:t>
            </a:r>
            <a:r>
              <a:rPr lang="pt-BR" sz="1600" dirty="0">
                <a:solidFill>
                  <a:schemeClr val="bg2">
                    <a:lumMod val="50000"/>
                  </a:schemeClr>
                </a:solidFill>
              </a:rPr>
              <a:t>?</a:t>
            </a:r>
          </a:p>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As companhias tem buscado assegurar seus relatórios por auditor independente?</a:t>
            </a:r>
          </a:p>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Quantas companhias comunicaram sua adesão voluntária para elaboração e divulgação seguindo as normas internacionais de sustentabilidade para os exercícios sociais iniciados em 2024?</a:t>
            </a:r>
          </a:p>
        </p:txBody>
      </p:sp>
      <p:sp>
        <p:nvSpPr>
          <p:cNvPr id="7" name="Retângulo: Cantos Diagonais Arredondados 6">
            <a:extLst>
              <a:ext uri="{FF2B5EF4-FFF2-40B4-BE49-F238E27FC236}">
                <a16:creationId xmlns:a16="http://schemas.microsoft.com/office/drawing/2014/main" id="{D0F2CFAC-B81C-39F0-F714-F7D4C306858C}"/>
              </a:ext>
            </a:extLst>
          </p:cNvPr>
          <p:cNvSpPr/>
          <p:nvPr/>
        </p:nvSpPr>
        <p:spPr>
          <a:xfrm>
            <a:off x="6458712" y="1115568"/>
            <a:ext cx="5327904" cy="4480560"/>
          </a:xfrm>
          <a:prstGeom prst="round2DiagRect">
            <a:avLst/>
          </a:prstGeom>
          <a:noFill/>
          <a:ln w="28575">
            <a:solidFill>
              <a:srgbClr val="771B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591306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Propósito da Pesquisa</a:t>
            </a:r>
          </a:p>
        </p:txBody>
      </p:sp>
      <p:sp>
        <p:nvSpPr>
          <p:cNvPr id="6" name="CaixaDeTexto 5">
            <a:extLst>
              <a:ext uri="{FF2B5EF4-FFF2-40B4-BE49-F238E27FC236}">
                <a16:creationId xmlns:a16="http://schemas.microsoft.com/office/drawing/2014/main" id="{56F63229-7716-C602-AEE9-7F70E85AC90E}"/>
              </a:ext>
            </a:extLst>
          </p:cNvPr>
          <p:cNvSpPr txBox="1"/>
          <p:nvPr/>
        </p:nvSpPr>
        <p:spPr>
          <a:xfrm>
            <a:off x="2005263" y="2175438"/>
            <a:ext cx="3769350" cy="1298882"/>
          </a:xfrm>
          <a:prstGeom prst="rect">
            <a:avLst/>
          </a:prstGeom>
          <a:noFill/>
        </p:spPr>
        <p:txBody>
          <a:bodyPr wrap="square" rtlCol="0" anchor="t">
            <a:spAutoFit/>
          </a:bodyPr>
          <a:lstStyle/>
          <a:p>
            <a:pPr>
              <a:lnSpc>
                <a:spcPct val="150000"/>
              </a:lnSpc>
            </a:pPr>
            <a:r>
              <a:rPr lang="en-US" dirty="0" err="1">
                <a:solidFill>
                  <a:schemeClr val="tx1">
                    <a:lumMod val="75000"/>
                    <a:lumOff val="25000"/>
                  </a:schemeClr>
                </a:solidFill>
              </a:rPr>
              <a:t>Amostra</a:t>
            </a:r>
            <a:r>
              <a:rPr lang="en-US" dirty="0">
                <a:solidFill>
                  <a:schemeClr val="tx1">
                    <a:lumMod val="75000"/>
                    <a:lumOff val="25000"/>
                  </a:schemeClr>
                </a:solidFill>
              </a:rPr>
              <a:t> </a:t>
            </a:r>
            <a:r>
              <a:rPr lang="en-US" dirty="0" err="1">
                <a:solidFill>
                  <a:schemeClr val="tx1">
                    <a:lumMod val="75000"/>
                    <a:lumOff val="25000"/>
                  </a:schemeClr>
                </a:solidFill>
              </a:rPr>
              <a:t>representativa</a:t>
            </a:r>
            <a:r>
              <a:rPr lang="en-US" dirty="0">
                <a:solidFill>
                  <a:schemeClr val="tx1">
                    <a:lumMod val="75000"/>
                    <a:lumOff val="25000"/>
                  </a:schemeClr>
                </a:solidFill>
              </a:rPr>
              <a:t> do mercado </a:t>
            </a:r>
            <a:r>
              <a:rPr lang="en-US" dirty="0" err="1">
                <a:solidFill>
                  <a:schemeClr val="tx1">
                    <a:lumMod val="75000"/>
                    <a:lumOff val="25000"/>
                  </a:schemeClr>
                </a:solidFill>
              </a:rPr>
              <a:t>Brasileiro</a:t>
            </a:r>
            <a:r>
              <a:rPr lang="en-US" dirty="0">
                <a:solidFill>
                  <a:schemeClr val="tx1">
                    <a:lumMod val="75000"/>
                    <a:lumOff val="25000"/>
                  </a:schemeClr>
                </a:solidFill>
              </a:rPr>
              <a:t>, com </a:t>
            </a:r>
            <a:r>
              <a:rPr lang="en-US" dirty="0" err="1">
                <a:solidFill>
                  <a:schemeClr val="tx1">
                    <a:lumMod val="75000"/>
                    <a:lumOff val="25000"/>
                  </a:schemeClr>
                </a:solidFill>
              </a:rPr>
              <a:t>grande</a:t>
            </a:r>
            <a:r>
              <a:rPr lang="en-US" dirty="0">
                <a:solidFill>
                  <a:schemeClr val="tx1">
                    <a:lumMod val="75000"/>
                    <a:lumOff val="25000"/>
                  </a:schemeClr>
                </a:solidFill>
              </a:rPr>
              <a:t> </a:t>
            </a:r>
            <a:r>
              <a:rPr lang="en-US" dirty="0" err="1">
                <a:solidFill>
                  <a:schemeClr val="tx1">
                    <a:lumMod val="75000"/>
                    <a:lumOff val="25000"/>
                  </a:schemeClr>
                </a:solidFill>
              </a:rPr>
              <a:t>visibilidade</a:t>
            </a:r>
            <a:r>
              <a:rPr lang="en-US" dirty="0">
                <a:solidFill>
                  <a:schemeClr val="tx1">
                    <a:lumMod val="75000"/>
                    <a:lumOff val="25000"/>
                  </a:schemeClr>
                </a:solidFill>
              </a:rPr>
              <a:t> no mercado de </a:t>
            </a:r>
            <a:r>
              <a:rPr lang="en-US" dirty="0" err="1">
                <a:solidFill>
                  <a:schemeClr val="tx1">
                    <a:lumMod val="75000"/>
                    <a:lumOff val="25000"/>
                  </a:schemeClr>
                </a:solidFill>
              </a:rPr>
              <a:t>capitais</a:t>
            </a:r>
            <a:endParaRPr lang="pt-BR"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8" name="CaixaDeTexto 7">
            <a:extLst>
              <a:ext uri="{FF2B5EF4-FFF2-40B4-BE49-F238E27FC236}">
                <a16:creationId xmlns:a16="http://schemas.microsoft.com/office/drawing/2014/main" id="{B6C01D58-748E-8D06-50FA-6FC9581357F2}"/>
              </a:ext>
            </a:extLst>
          </p:cNvPr>
          <p:cNvSpPr txBox="1"/>
          <p:nvPr/>
        </p:nvSpPr>
        <p:spPr>
          <a:xfrm>
            <a:off x="1969383" y="3869141"/>
            <a:ext cx="3769350" cy="1714380"/>
          </a:xfrm>
          <a:prstGeom prst="rect">
            <a:avLst/>
          </a:prstGeom>
          <a:noFill/>
        </p:spPr>
        <p:txBody>
          <a:bodyPr wrap="square" rtlCol="0" anchor="t">
            <a:spAutoFit/>
          </a:bodyPr>
          <a:lstStyle/>
          <a:p>
            <a:pPr>
              <a:lnSpc>
                <a:spcPct val="150000"/>
              </a:lnSpc>
            </a:pPr>
            <a:r>
              <a:rPr lang="en-US" dirty="0">
                <a:solidFill>
                  <a:schemeClr val="tx1">
                    <a:lumMod val="75000"/>
                    <a:lumOff val="25000"/>
                  </a:schemeClr>
                </a:solidFill>
                <a:ea typeface="Open Sans" panose="020B0606030504020204" pitchFamily="34" charset="0"/>
                <a:cs typeface="Open Sans" panose="020B0606030504020204" pitchFamily="34" charset="0"/>
              </a:rPr>
              <a:t>Grandes </a:t>
            </a:r>
            <a:r>
              <a:rPr lang="en-US" dirty="0" err="1">
                <a:solidFill>
                  <a:schemeClr val="tx1">
                    <a:lumMod val="75000"/>
                    <a:lumOff val="25000"/>
                  </a:schemeClr>
                </a:solidFill>
                <a:ea typeface="Open Sans" panose="020B0606030504020204" pitchFamily="34" charset="0"/>
                <a:cs typeface="Open Sans" panose="020B0606030504020204" pitchFamily="34" charset="0"/>
              </a:rPr>
              <a:t>empregadoras</a:t>
            </a:r>
            <a:r>
              <a:rPr lang="en-US" dirty="0">
                <a:solidFill>
                  <a:schemeClr val="tx1">
                    <a:lumMod val="75000"/>
                    <a:lumOff val="25000"/>
                  </a:schemeClr>
                </a:solidFill>
                <a:ea typeface="Open Sans" panose="020B0606030504020204" pitchFamily="34" charset="0"/>
                <a:cs typeface="Open Sans" panose="020B0606030504020204" pitchFamily="34" charset="0"/>
              </a:rPr>
              <a:t> e </a:t>
            </a:r>
            <a:r>
              <a:rPr lang="en-US" dirty="0" err="1">
                <a:solidFill>
                  <a:schemeClr val="tx1">
                    <a:lumMod val="75000"/>
                    <a:lumOff val="25000"/>
                  </a:schemeClr>
                </a:solidFill>
                <a:ea typeface="Open Sans" panose="020B0606030504020204" pitchFamily="34" charset="0"/>
                <a:cs typeface="Open Sans" panose="020B0606030504020204" pitchFamily="34" charset="0"/>
              </a:rPr>
              <a:t>relevantes</a:t>
            </a:r>
            <a:r>
              <a:rPr lang="en-US" dirty="0">
                <a:solidFill>
                  <a:schemeClr val="tx1">
                    <a:lumMod val="75000"/>
                    <a:lumOff val="25000"/>
                  </a:schemeClr>
                </a:solidFill>
                <a:ea typeface="Open Sans" panose="020B0606030504020204" pitchFamily="34" charset="0"/>
                <a:cs typeface="Open Sans" panose="020B0606030504020204" pitchFamily="34" charset="0"/>
              </a:rPr>
              <a:t> </a:t>
            </a:r>
            <a:r>
              <a:rPr lang="en-US" i="1" dirty="0">
                <a:solidFill>
                  <a:schemeClr val="tx1">
                    <a:lumMod val="75000"/>
                    <a:lumOff val="25000"/>
                  </a:schemeClr>
                </a:solidFill>
                <a:ea typeface="Open Sans" panose="020B0606030504020204" pitchFamily="34" charset="0"/>
                <a:cs typeface="Open Sans" panose="020B0606030504020204" pitchFamily="34" charset="0"/>
              </a:rPr>
              <a:t>players</a:t>
            </a:r>
            <a:r>
              <a:rPr lang="en-US" dirty="0">
                <a:solidFill>
                  <a:schemeClr val="tx1">
                    <a:lumMod val="75000"/>
                    <a:lumOff val="25000"/>
                  </a:schemeClr>
                </a:solidFill>
                <a:ea typeface="Open Sans" panose="020B0606030504020204" pitchFamily="34" charset="0"/>
                <a:cs typeface="Open Sans" panose="020B0606030504020204" pitchFamily="34" charset="0"/>
              </a:rPr>
              <a:t> tanto no mercado de </a:t>
            </a:r>
            <a:r>
              <a:rPr lang="en-US" dirty="0" err="1">
                <a:solidFill>
                  <a:schemeClr val="tx1">
                    <a:lumMod val="75000"/>
                    <a:lumOff val="25000"/>
                  </a:schemeClr>
                </a:solidFill>
                <a:ea typeface="Open Sans" panose="020B0606030504020204" pitchFamily="34" charset="0"/>
                <a:cs typeface="Open Sans" panose="020B0606030504020204" pitchFamily="34" charset="0"/>
              </a:rPr>
              <a:t>capitais</a:t>
            </a:r>
            <a:r>
              <a:rPr lang="en-US" dirty="0">
                <a:solidFill>
                  <a:schemeClr val="tx1">
                    <a:lumMod val="75000"/>
                    <a:lumOff val="25000"/>
                  </a:schemeClr>
                </a:solidFill>
                <a:ea typeface="Open Sans" panose="020B0606030504020204" pitchFamily="34" charset="0"/>
                <a:cs typeface="Open Sans" panose="020B0606030504020204" pitchFamily="34" charset="0"/>
              </a:rPr>
              <a:t> </a:t>
            </a:r>
            <a:r>
              <a:rPr lang="en-US" dirty="0" err="1">
                <a:solidFill>
                  <a:schemeClr val="tx1">
                    <a:lumMod val="75000"/>
                    <a:lumOff val="25000"/>
                  </a:schemeClr>
                </a:solidFill>
                <a:ea typeface="Open Sans" panose="020B0606030504020204" pitchFamily="34" charset="0"/>
                <a:cs typeface="Open Sans" panose="020B0606030504020204" pitchFamily="34" charset="0"/>
              </a:rPr>
              <a:t>quanto</a:t>
            </a:r>
            <a:r>
              <a:rPr lang="en-US" dirty="0">
                <a:solidFill>
                  <a:schemeClr val="tx1">
                    <a:lumMod val="75000"/>
                    <a:lumOff val="25000"/>
                  </a:schemeClr>
                </a:solidFill>
                <a:ea typeface="Open Sans" panose="020B0606030504020204" pitchFamily="34" charset="0"/>
                <a:cs typeface="Open Sans" panose="020B0606030504020204" pitchFamily="34" charset="0"/>
              </a:rPr>
              <a:t> </a:t>
            </a:r>
            <a:r>
              <a:rPr lang="en-US" dirty="0" err="1">
                <a:solidFill>
                  <a:schemeClr val="tx1">
                    <a:lumMod val="75000"/>
                    <a:lumOff val="25000"/>
                  </a:schemeClr>
                </a:solidFill>
                <a:ea typeface="Open Sans" panose="020B0606030504020204" pitchFamily="34" charset="0"/>
                <a:cs typeface="Open Sans" panose="020B0606030504020204" pitchFamily="34" charset="0"/>
              </a:rPr>
              <a:t>na</a:t>
            </a:r>
            <a:r>
              <a:rPr lang="en-US" dirty="0">
                <a:solidFill>
                  <a:schemeClr val="tx1">
                    <a:lumMod val="75000"/>
                    <a:lumOff val="25000"/>
                  </a:schemeClr>
                </a:solidFill>
                <a:ea typeface="Open Sans" panose="020B0606030504020204" pitchFamily="34" charset="0"/>
                <a:cs typeface="Open Sans" panose="020B0606030504020204" pitchFamily="34" charset="0"/>
              </a:rPr>
              <a:t> </a:t>
            </a:r>
            <a:r>
              <a:rPr lang="en-US" dirty="0" err="1">
                <a:solidFill>
                  <a:schemeClr val="tx1">
                    <a:lumMod val="75000"/>
                    <a:lumOff val="25000"/>
                  </a:schemeClr>
                </a:solidFill>
                <a:ea typeface="Open Sans" panose="020B0606030504020204" pitchFamily="34" charset="0"/>
                <a:cs typeface="Open Sans" panose="020B0606030504020204" pitchFamily="34" charset="0"/>
              </a:rPr>
              <a:t>produção</a:t>
            </a:r>
            <a:r>
              <a:rPr lang="en-US" dirty="0">
                <a:solidFill>
                  <a:schemeClr val="tx1">
                    <a:lumMod val="75000"/>
                    <a:lumOff val="25000"/>
                  </a:schemeClr>
                </a:solidFill>
                <a:ea typeface="Open Sans" panose="020B0606030504020204" pitchFamily="34" charset="0"/>
                <a:cs typeface="Open Sans" panose="020B0606030504020204" pitchFamily="34" charset="0"/>
              </a:rPr>
              <a:t>, </a:t>
            </a:r>
            <a:r>
              <a:rPr lang="en-US" dirty="0" err="1">
                <a:solidFill>
                  <a:schemeClr val="tx1">
                    <a:lumMod val="75000"/>
                    <a:lumOff val="25000"/>
                  </a:schemeClr>
                </a:solidFill>
                <a:ea typeface="Open Sans" panose="020B0606030504020204" pitchFamily="34" charset="0"/>
                <a:cs typeface="Open Sans" panose="020B0606030504020204" pitchFamily="34" charset="0"/>
              </a:rPr>
              <a:t>consumo</a:t>
            </a:r>
            <a:r>
              <a:rPr lang="en-US" dirty="0">
                <a:solidFill>
                  <a:schemeClr val="tx1">
                    <a:lumMod val="75000"/>
                    <a:lumOff val="25000"/>
                  </a:schemeClr>
                </a:solidFill>
                <a:ea typeface="Open Sans" panose="020B0606030504020204" pitchFamily="34" charset="0"/>
                <a:cs typeface="Open Sans" panose="020B0606030504020204" pitchFamily="34" charset="0"/>
              </a:rPr>
              <a:t> etc.</a:t>
            </a:r>
            <a:endParaRPr lang="pt-BR"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10" name="CaixaDeTexto 9">
            <a:extLst>
              <a:ext uri="{FF2B5EF4-FFF2-40B4-BE49-F238E27FC236}">
                <a16:creationId xmlns:a16="http://schemas.microsoft.com/office/drawing/2014/main" id="{D02F383F-F893-B3EE-8C76-553F7E2A449A}"/>
              </a:ext>
            </a:extLst>
          </p:cNvPr>
          <p:cNvSpPr txBox="1"/>
          <p:nvPr/>
        </p:nvSpPr>
        <p:spPr>
          <a:xfrm>
            <a:off x="7034485" y="2175438"/>
            <a:ext cx="3769350" cy="1298882"/>
          </a:xfrm>
          <a:prstGeom prst="rect">
            <a:avLst/>
          </a:prstGeom>
          <a:noFill/>
        </p:spPr>
        <p:txBody>
          <a:bodyPr wrap="square" rtlCol="0" anchor="t">
            <a:spAutoFit/>
          </a:bodyPr>
          <a:lstStyle/>
          <a:p>
            <a:pPr>
              <a:lnSpc>
                <a:spcPct val="150000"/>
              </a:lnSpc>
            </a:pPr>
            <a:r>
              <a:rPr lang="en-US" dirty="0" err="1">
                <a:solidFill>
                  <a:schemeClr val="tx1">
                    <a:lumMod val="75000"/>
                    <a:lumOff val="25000"/>
                  </a:schemeClr>
                </a:solidFill>
              </a:rPr>
              <a:t>Podem</a:t>
            </a:r>
            <a:r>
              <a:rPr lang="en-US" dirty="0">
                <a:solidFill>
                  <a:schemeClr val="tx1">
                    <a:lumMod val="75000"/>
                    <a:lumOff val="25000"/>
                  </a:schemeClr>
                </a:solidFill>
              </a:rPr>
              <a:t> </a:t>
            </a:r>
            <a:r>
              <a:rPr lang="en-US" dirty="0" err="1">
                <a:solidFill>
                  <a:schemeClr val="tx1">
                    <a:lumMod val="75000"/>
                    <a:lumOff val="25000"/>
                  </a:schemeClr>
                </a:solidFill>
              </a:rPr>
              <a:t>influenciar</a:t>
            </a:r>
            <a:r>
              <a:rPr lang="en-US" dirty="0">
                <a:solidFill>
                  <a:schemeClr val="tx1">
                    <a:lumMod val="75000"/>
                    <a:lumOff val="25000"/>
                  </a:schemeClr>
                </a:solidFill>
              </a:rPr>
              <a:t> </a:t>
            </a:r>
            <a:r>
              <a:rPr lang="en-US" dirty="0" err="1">
                <a:solidFill>
                  <a:schemeClr val="tx1">
                    <a:lumMod val="75000"/>
                    <a:lumOff val="25000"/>
                  </a:schemeClr>
                </a:solidFill>
              </a:rPr>
              <a:t>toda</a:t>
            </a:r>
            <a:r>
              <a:rPr lang="en-US" dirty="0">
                <a:solidFill>
                  <a:schemeClr val="tx1">
                    <a:lumMod val="75000"/>
                    <a:lumOff val="25000"/>
                  </a:schemeClr>
                </a:solidFill>
              </a:rPr>
              <a:t> </a:t>
            </a:r>
            <a:r>
              <a:rPr lang="en-US" dirty="0" err="1">
                <a:solidFill>
                  <a:schemeClr val="tx1">
                    <a:lumMod val="75000"/>
                    <a:lumOff val="25000"/>
                  </a:schemeClr>
                </a:solidFill>
              </a:rPr>
              <a:t>uma</a:t>
            </a:r>
            <a:r>
              <a:rPr lang="en-US" dirty="0">
                <a:solidFill>
                  <a:schemeClr val="tx1">
                    <a:lumMod val="75000"/>
                    <a:lumOff val="25000"/>
                  </a:schemeClr>
                </a:solidFill>
              </a:rPr>
              <a:t> </a:t>
            </a:r>
            <a:r>
              <a:rPr lang="en-US" dirty="0" err="1">
                <a:solidFill>
                  <a:schemeClr val="tx1">
                    <a:lumMod val="75000"/>
                    <a:lumOff val="25000"/>
                  </a:schemeClr>
                </a:solidFill>
              </a:rPr>
              <a:t>cadeia</a:t>
            </a:r>
            <a:r>
              <a:rPr lang="en-US" dirty="0">
                <a:solidFill>
                  <a:schemeClr val="tx1">
                    <a:lumMod val="75000"/>
                    <a:lumOff val="25000"/>
                  </a:schemeClr>
                </a:solidFill>
              </a:rPr>
              <a:t> </a:t>
            </a:r>
            <a:r>
              <a:rPr lang="en-US" dirty="0" err="1">
                <a:solidFill>
                  <a:schemeClr val="tx1">
                    <a:lumMod val="75000"/>
                    <a:lumOff val="25000"/>
                  </a:schemeClr>
                </a:solidFill>
              </a:rPr>
              <a:t>produtiva</a:t>
            </a:r>
            <a:r>
              <a:rPr lang="en-US" dirty="0">
                <a:solidFill>
                  <a:schemeClr val="tx1">
                    <a:lumMod val="75000"/>
                    <a:lumOff val="25000"/>
                  </a:schemeClr>
                </a:solidFill>
              </a:rPr>
              <a:t> a </a:t>
            </a:r>
            <a:r>
              <a:rPr lang="en-US" dirty="0" err="1">
                <a:solidFill>
                  <a:schemeClr val="tx1">
                    <a:lumMod val="75000"/>
                    <a:lumOff val="25000"/>
                  </a:schemeClr>
                </a:solidFill>
              </a:rPr>
              <a:t>adotar</a:t>
            </a:r>
            <a:r>
              <a:rPr lang="en-US" dirty="0">
                <a:solidFill>
                  <a:schemeClr val="tx1">
                    <a:lumMod val="75000"/>
                    <a:lumOff val="25000"/>
                  </a:schemeClr>
                </a:solidFill>
              </a:rPr>
              <a:t> </a:t>
            </a:r>
            <a:r>
              <a:rPr lang="en-US" dirty="0" err="1">
                <a:solidFill>
                  <a:schemeClr val="tx1">
                    <a:lumMod val="75000"/>
                    <a:lumOff val="25000"/>
                  </a:schemeClr>
                </a:solidFill>
              </a:rPr>
              <a:t>práticas</a:t>
            </a:r>
            <a:r>
              <a:rPr lang="en-US" dirty="0">
                <a:solidFill>
                  <a:schemeClr val="tx1">
                    <a:lumMod val="75000"/>
                    <a:lumOff val="25000"/>
                  </a:schemeClr>
                </a:solidFill>
              </a:rPr>
              <a:t> </a:t>
            </a:r>
            <a:r>
              <a:rPr lang="en-US" dirty="0" err="1">
                <a:solidFill>
                  <a:schemeClr val="tx1">
                    <a:lumMod val="75000"/>
                    <a:lumOff val="25000"/>
                  </a:schemeClr>
                </a:solidFill>
              </a:rPr>
              <a:t>mais</a:t>
            </a:r>
            <a:r>
              <a:rPr lang="en-US" dirty="0">
                <a:solidFill>
                  <a:schemeClr val="tx1">
                    <a:lumMod val="75000"/>
                    <a:lumOff val="25000"/>
                  </a:schemeClr>
                </a:solidFill>
              </a:rPr>
              <a:t> </a:t>
            </a:r>
            <a:r>
              <a:rPr lang="en-US" dirty="0" err="1">
                <a:solidFill>
                  <a:schemeClr val="tx1">
                    <a:lumMod val="75000"/>
                    <a:lumOff val="25000"/>
                  </a:schemeClr>
                </a:solidFill>
              </a:rPr>
              <a:t>responsáveis</a:t>
            </a:r>
            <a:endParaRPr lang="pt-BR"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12" name="CaixaDeTexto 11">
            <a:extLst>
              <a:ext uri="{FF2B5EF4-FFF2-40B4-BE49-F238E27FC236}">
                <a16:creationId xmlns:a16="http://schemas.microsoft.com/office/drawing/2014/main" id="{A702D77F-DEEC-DFC9-0122-C9175F282CE7}"/>
              </a:ext>
            </a:extLst>
          </p:cNvPr>
          <p:cNvSpPr txBox="1"/>
          <p:nvPr/>
        </p:nvSpPr>
        <p:spPr>
          <a:xfrm>
            <a:off x="7070366" y="3792958"/>
            <a:ext cx="3769350" cy="2129878"/>
          </a:xfrm>
          <a:prstGeom prst="rect">
            <a:avLst/>
          </a:prstGeom>
          <a:noFill/>
        </p:spPr>
        <p:txBody>
          <a:bodyPr wrap="square" rtlCol="0" anchor="t">
            <a:spAutoFit/>
          </a:bodyPr>
          <a:lstStyle/>
          <a:p>
            <a:pPr>
              <a:lnSpc>
                <a:spcPct val="150000"/>
              </a:lnSpc>
            </a:pPr>
            <a:r>
              <a:rPr lang="en-US" dirty="0" err="1">
                <a:solidFill>
                  <a:schemeClr val="tx1">
                    <a:lumMod val="75000"/>
                    <a:lumOff val="25000"/>
                  </a:schemeClr>
                </a:solidFill>
              </a:rPr>
              <a:t>Liderando</a:t>
            </a:r>
            <a:r>
              <a:rPr lang="en-US" dirty="0">
                <a:solidFill>
                  <a:schemeClr val="tx1">
                    <a:lumMod val="75000"/>
                    <a:lumOff val="25000"/>
                  </a:schemeClr>
                </a:solidFill>
              </a:rPr>
              <a:t> </a:t>
            </a:r>
            <a:r>
              <a:rPr lang="en-US" dirty="0" err="1">
                <a:solidFill>
                  <a:schemeClr val="tx1">
                    <a:lumMod val="75000"/>
                    <a:lumOff val="25000"/>
                  </a:schemeClr>
                </a:solidFill>
              </a:rPr>
              <a:t>pelo</a:t>
            </a:r>
            <a:r>
              <a:rPr lang="en-US" dirty="0">
                <a:solidFill>
                  <a:schemeClr val="tx1">
                    <a:lumMod val="75000"/>
                    <a:lumOff val="25000"/>
                  </a:schemeClr>
                </a:solidFill>
              </a:rPr>
              <a:t> </a:t>
            </a:r>
            <a:r>
              <a:rPr lang="en-US" dirty="0" err="1">
                <a:solidFill>
                  <a:schemeClr val="tx1">
                    <a:lumMod val="75000"/>
                    <a:lumOff val="25000"/>
                  </a:schemeClr>
                </a:solidFill>
              </a:rPr>
              <a:t>exemplo</a:t>
            </a:r>
            <a:r>
              <a:rPr lang="en-US" dirty="0">
                <a:solidFill>
                  <a:schemeClr val="tx1">
                    <a:lumMod val="75000"/>
                    <a:lumOff val="25000"/>
                  </a:schemeClr>
                </a:solidFill>
              </a:rPr>
              <a:t>: </a:t>
            </a:r>
            <a:r>
              <a:rPr lang="en-US" dirty="0" err="1">
                <a:solidFill>
                  <a:schemeClr val="tx1">
                    <a:lumMod val="75000"/>
                    <a:lumOff val="25000"/>
                  </a:schemeClr>
                </a:solidFill>
              </a:rPr>
              <a:t>companhias</a:t>
            </a:r>
            <a:r>
              <a:rPr lang="en-US" dirty="0">
                <a:solidFill>
                  <a:schemeClr val="tx1">
                    <a:lumMod val="75000"/>
                    <a:lumOff val="25000"/>
                  </a:schemeClr>
                </a:solidFill>
              </a:rPr>
              <a:t> com </a:t>
            </a:r>
            <a:r>
              <a:rPr lang="en-US" dirty="0" err="1">
                <a:solidFill>
                  <a:schemeClr val="tx1">
                    <a:lumMod val="75000"/>
                    <a:lumOff val="25000"/>
                  </a:schemeClr>
                </a:solidFill>
              </a:rPr>
              <a:t>grande</a:t>
            </a:r>
            <a:r>
              <a:rPr lang="en-US" dirty="0">
                <a:solidFill>
                  <a:schemeClr val="tx1">
                    <a:lumMod val="75000"/>
                    <a:lumOff val="25000"/>
                  </a:schemeClr>
                </a:solidFill>
              </a:rPr>
              <a:t> </a:t>
            </a:r>
            <a:r>
              <a:rPr lang="en-US" dirty="0" err="1">
                <a:solidFill>
                  <a:schemeClr val="tx1">
                    <a:lumMod val="75000"/>
                    <a:lumOff val="25000"/>
                  </a:schemeClr>
                </a:solidFill>
              </a:rPr>
              <a:t>visibilidade</a:t>
            </a:r>
            <a:r>
              <a:rPr lang="en-US" dirty="0">
                <a:solidFill>
                  <a:schemeClr val="tx1">
                    <a:lumMod val="75000"/>
                    <a:lumOff val="25000"/>
                  </a:schemeClr>
                </a:solidFill>
              </a:rPr>
              <a:t> e com o </a:t>
            </a:r>
            <a:r>
              <a:rPr lang="en-US" dirty="0" err="1">
                <a:solidFill>
                  <a:schemeClr val="tx1">
                    <a:lumMod val="75000"/>
                    <a:lumOff val="25000"/>
                  </a:schemeClr>
                </a:solidFill>
              </a:rPr>
              <a:t>poder</a:t>
            </a:r>
            <a:r>
              <a:rPr lang="en-US" dirty="0">
                <a:solidFill>
                  <a:schemeClr val="tx1">
                    <a:lumMod val="75000"/>
                    <a:lumOff val="25000"/>
                  </a:schemeClr>
                </a:solidFill>
              </a:rPr>
              <a:t> de </a:t>
            </a:r>
            <a:r>
              <a:rPr lang="en-US" dirty="0" err="1">
                <a:solidFill>
                  <a:schemeClr val="tx1">
                    <a:lumMod val="75000"/>
                    <a:lumOff val="25000"/>
                  </a:schemeClr>
                </a:solidFill>
              </a:rPr>
              <a:t>influenciar</a:t>
            </a:r>
            <a:r>
              <a:rPr lang="en-US" dirty="0">
                <a:solidFill>
                  <a:schemeClr val="tx1">
                    <a:lumMod val="75000"/>
                    <a:lumOff val="25000"/>
                  </a:schemeClr>
                </a:solidFill>
              </a:rPr>
              <a:t> o mercado e </a:t>
            </a:r>
            <a:r>
              <a:rPr lang="en-US" dirty="0" err="1">
                <a:solidFill>
                  <a:schemeClr val="tx1">
                    <a:lumMod val="75000"/>
                    <a:lumOff val="25000"/>
                  </a:schemeClr>
                </a:solidFill>
              </a:rPr>
              <a:t>criar</a:t>
            </a:r>
            <a:r>
              <a:rPr lang="en-US" dirty="0">
                <a:solidFill>
                  <a:schemeClr val="tx1">
                    <a:lumMod val="75000"/>
                    <a:lumOff val="25000"/>
                  </a:schemeClr>
                </a:solidFill>
              </a:rPr>
              <a:t> </a:t>
            </a:r>
            <a:r>
              <a:rPr lang="en-US" dirty="0" err="1">
                <a:solidFill>
                  <a:schemeClr val="tx1">
                    <a:lumMod val="75000"/>
                    <a:lumOff val="25000"/>
                  </a:schemeClr>
                </a:solidFill>
              </a:rPr>
              <a:t>tendências</a:t>
            </a:r>
            <a:endParaRPr lang="pt-BR"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3" name="Google Shape;4086;p45">
            <a:extLst>
              <a:ext uri="{FF2B5EF4-FFF2-40B4-BE49-F238E27FC236}">
                <a16:creationId xmlns:a16="http://schemas.microsoft.com/office/drawing/2014/main" id="{0BC144FD-DBD3-0CE0-7704-CC7D80B41F66}"/>
              </a:ext>
            </a:extLst>
          </p:cNvPr>
          <p:cNvSpPr/>
          <p:nvPr/>
        </p:nvSpPr>
        <p:spPr>
          <a:xfrm>
            <a:off x="953967" y="4537947"/>
            <a:ext cx="588757" cy="496130"/>
          </a:xfrm>
          <a:custGeom>
            <a:avLst/>
            <a:gdLst/>
            <a:ahLst/>
            <a:cxnLst/>
            <a:rect l="l" t="t" r="r" b="b"/>
            <a:pathLst>
              <a:path w="19412" h="16526" extrusionOk="0">
                <a:moveTo>
                  <a:pt x="8421" y="4128"/>
                </a:moveTo>
                <a:lnTo>
                  <a:pt x="8421" y="6791"/>
                </a:lnTo>
                <a:lnTo>
                  <a:pt x="5302" y="6791"/>
                </a:lnTo>
                <a:lnTo>
                  <a:pt x="4511" y="4128"/>
                </a:lnTo>
                <a:close/>
                <a:moveTo>
                  <a:pt x="12661" y="4131"/>
                </a:moveTo>
                <a:lnTo>
                  <a:pt x="12661" y="6791"/>
                </a:lnTo>
                <a:lnTo>
                  <a:pt x="9554" y="6791"/>
                </a:lnTo>
                <a:lnTo>
                  <a:pt x="9554" y="4131"/>
                </a:lnTo>
                <a:close/>
                <a:moveTo>
                  <a:pt x="17999" y="4131"/>
                </a:moveTo>
                <a:lnTo>
                  <a:pt x="17208" y="6791"/>
                </a:lnTo>
                <a:lnTo>
                  <a:pt x="13793" y="6791"/>
                </a:lnTo>
                <a:lnTo>
                  <a:pt x="13793" y="4131"/>
                </a:lnTo>
                <a:close/>
                <a:moveTo>
                  <a:pt x="8421" y="7923"/>
                </a:moveTo>
                <a:lnTo>
                  <a:pt x="8421" y="10583"/>
                </a:lnTo>
                <a:lnTo>
                  <a:pt x="6432" y="10583"/>
                </a:lnTo>
                <a:lnTo>
                  <a:pt x="5640" y="7923"/>
                </a:lnTo>
                <a:close/>
                <a:moveTo>
                  <a:pt x="12661" y="7923"/>
                </a:moveTo>
                <a:lnTo>
                  <a:pt x="12661" y="10583"/>
                </a:lnTo>
                <a:lnTo>
                  <a:pt x="9554" y="10583"/>
                </a:lnTo>
                <a:lnTo>
                  <a:pt x="9554" y="7923"/>
                </a:lnTo>
                <a:close/>
                <a:moveTo>
                  <a:pt x="16873" y="7923"/>
                </a:moveTo>
                <a:lnTo>
                  <a:pt x="16076" y="10583"/>
                </a:lnTo>
                <a:lnTo>
                  <a:pt x="13793" y="10583"/>
                </a:lnTo>
                <a:lnTo>
                  <a:pt x="13793" y="7923"/>
                </a:lnTo>
                <a:close/>
                <a:moveTo>
                  <a:pt x="7935" y="13570"/>
                </a:moveTo>
                <a:cubicBezTo>
                  <a:pt x="8744" y="13570"/>
                  <a:pt x="9152" y="14551"/>
                  <a:pt x="8578" y="15125"/>
                </a:cubicBezTo>
                <a:cubicBezTo>
                  <a:pt x="8393" y="15310"/>
                  <a:pt x="8165" y="15393"/>
                  <a:pt x="7941" y="15393"/>
                </a:cubicBezTo>
                <a:cubicBezTo>
                  <a:pt x="7473" y="15393"/>
                  <a:pt x="7023" y="15029"/>
                  <a:pt x="7023" y="14482"/>
                </a:cubicBezTo>
                <a:cubicBezTo>
                  <a:pt x="7023" y="13977"/>
                  <a:pt x="7431" y="13573"/>
                  <a:pt x="7932" y="13570"/>
                </a:cubicBezTo>
                <a:close/>
                <a:moveTo>
                  <a:pt x="14910" y="13570"/>
                </a:moveTo>
                <a:cubicBezTo>
                  <a:pt x="15719" y="13570"/>
                  <a:pt x="16127" y="14551"/>
                  <a:pt x="15553" y="15125"/>
                </a:cubicBezTo>
                <a:cubicBezTo>
                  <a:pt x="15368" y="15310"/>
                  <a:pt x="15140" y="15393"/>
                  <a:pt x="14916" y="15393"/>
                </a:cubicBezTo>
                <a:cubicBezTo>
                  <a:pt x="14448" y="15393"/>
                  <a:pt x="13998" y="15029"/>
                  <a:pt x="13998" y="14482"/>
                </a:cubicBezTo>
                <a:cubicBezTo>
                  <a:pt x="13998" y="13977"/>
                  <a:pt x="14406" y="13570"/>
                  <a:pt x="14910" y="13570"/>
                </a:cubicBezTo>
                <a:close/>
                <a:moveTo>
                  <a:pt x="568" y="0"/>
                </a:moveTo>
                <a:cubicBezTo>
                  <a:pt x="254" y="0"/>
                  <a:pt x="0" y="254"/>
                  <a:pt x="0" y="565"/>
                </a:cubicBezTo>
                <a:cubicBezTo>
                  <a:pt x="0" y="879"/>
                  <a:pt x="254" y="1133"/>
                  <a:pt x="568" y="1133"/>
                </a:cubicBezTo>
                <a:lnTo>
                  <a:pt x="2437" y="1133"/>
                </a:lnTo>
                <a:lnTo>
                  <a:pt x="3204" y="3714"/>
                </a:lnTo>
                <a:cubicBezTo>
                  <a:pt x="3207" y="3720"/>
                  <a:pt x="3210" y="3729"/>
                  <a:pt x="3213" y="3738"/>
                </a:cubicBezTo>
                <a:lnTo>
                  <a:pt x="5251" y="10589"/>
                </a:lnTo>
                <a:cubicBezTo>
                  <a:pt x="4052" y="10671"/>
                  <a:pt x="3131" y="11685"/>
                  <a:pt x="3171" y="12887"/>
                </a:cubicBezTo>
                <a:cubicBezTo>
                  <a:pt x="3210" y="14089"/>
                  <a:pt x="4194" y="15043"/>
                  <a:pt x="5396" y="15046"/>
                </a:cubicBezTo>
                <a:lnTo>
                  <a:pt x="5970" y="15046"/>
                </a:lnTo>
                <a:cubicBezTo>
                  <a:pt x="6220" y="15922"/>
                  <a:pt x="7020" y="16526"/>
                  <a:pt x="7932" y="16526"/>
                </a:cubicBezTo>
                <a:cubicBezTo>
                  <a:pt x="8841" y="16526"/>
                  <a:pt x="9641" y="15922"/>
                  <a:pt x="9895" y="15046"/>
                </a:cubicBezTo>
                <a:lnTo>
                  <a:pt x="12947" y="15046"/>
                </a:lnTo>
                <a:cubicBezTo>
                  <a:pt x="13198" y="15922"/>
                  <a:pt x="13998" y="16523"/>
                  <a:pt x="14910" y="16523"/>
                </a:cubicBezTo>
                <a:cubicBezTo>
                  <a:pt x="15819" y="16523"/>
                  <a:pt x="16619" y="15922"/>
                  <a:pt x="16873" y="15046"/>
                </a:cubicBezTo>
                <a:lnTo>
                  <a:pt x="17616" y="15046"/>
                </a:lnTo>
                <a:cubicBezTo>
                  <a:pt x="17927" y="15046"/>
                  <a:pt x="18180" y="14793"/>
                  <a:pt x="18180" y="14482"/>
                </a:cubicBezTo>
                <a:cubicBezTo>
                  <a:pt x="18180" y="14167"/>
                  <a:pt x="17927" y="13914"/>
                  <a:pt x="17616" y="13914"/>
                </a:cubicBezTo>
                <a:lnTo>
                  <a:pt x="16873" y="13914"/>
                </a:lnTo>
                <a:cubicBezTo>
                  <a:pt x="16619" y="13041"/>
                  <a:pt x="15819" y="12437"/>
                  <a:pt x="14910" y="12437"/>
                </a:cubicBezTo>
                <a:cubicBezTo>
                  <a:pt x="13998" y="12437"/>
                  <a:pt x="13198" y="13041"/>
                  <a:pt x="12947" y="13914"/>
                </a:cubicBezTo>
                <a:lnTo>
                  <a:pt x="9895" y="13914"/>
                </a:lnTo>
                <a:cubicBezTo>
                  <a:pt x="9644" y="13038"/>
                  <a:pt x="8844" y="12437"/>
                  <a:pt x="7932" y="12437"/>
                </a:cubicBezTo>
                <a:cubicBezTo>
                  <a:pt x="7023" y="12437"/>
                  <a:pt x="6223" y="13038"/>
                  <a:pt x="5970" y="13914"/>
                </a:cubicBezTo>
                <a:lnTo>
                  <a:pt x="5399" y="13914"/>
                </a:lnTo>
                <a:cubicBezTo>
                  <a:pt x="4798" y="13905"/>
                  <a:pt x="4318" y="13416"/>
                  <a:pt x="4318" y="12815"/>
                </a:cubicBezTo>
                <a:cubicBezTo>
                  <a:pt x="4318" y="12217"/>
                  <a:pt x="4798" y="11728"/>
                  <a:pt x="5399" y="11716"/>
                </a:cubicBezTo>
                <a:lnTo>
                  <a:pt x="16501" y="11716"/>
                </a:lnTo>
                <a:cubicBezTo>
                  <a:pt x="16752" y="11716"/>
                  <a:pt x="16972" y="11553"/>
                  <a:pt x="17045" y="11311"/>
                </a:cubicBezTo>
                <a:lnTo>
                  <a:pt x="19303" y="3726"/>
                </a:lnTo>
                <a:cubicBezTo>
                  <a:pt x="19412" y="3362"/>
                  <a:pt x="19140" y="2999"/>
                  <a:pt x="18765" y="2999"/>
                </a:cubicBezTo>
                <a:cubicBezTo>
                  <a:pt x="18763" y="2999"/>
                  <a:pt x="18761" y="2999"/>
                  <a:pt x="18760" y="2999"/>
                </a:cubicBezTo>
                <a:lnTo>
                  <a:pt x="4173" y="2999"/>
                </a:lnTo>
                <a:lnTo>
                  <a:pt x="3400" y="405"/>
                </a:lnTo>
                <a:cubicBezTo>
                  <a:pt x="3328" y="163"/>
                  <a:pt x="3107" y="0"/>
                  <a:pt x="2856" y="0"/>
                </a:cubicBezTo>
                <a:close/>
              </a:path>
            </a:pathLst>
          </a:custGeom>
          <a:solidFill>
            <a:srgbClr val="5C31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 name="Google Shape;4110;p45">
            <a:extLst>
              <a:ext uri="{FF2B5EF4-FFF2-40B4-BE49-F238E27FC236}">
                <a16:creationId xmlns:a16="http://schemas.microsoft.com/office/drawing/2014/main" id="{BF145C46-9268-1A09-C7B5-1562F064A326}"/>
              </a:ext>
            </a:extLst>
          </p:cNvPr>
          <p:cNvSpPr/>
          <p:nvPr/>
        </p:nvSpPr>
        <p:spPr>
          <a:xfrm>
            <a:off x="957795" y="2747678"/>
            <a:ext cx="620342" cy="569900"/>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rgbClr val="5C31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 name="Google Shape;5849;p49">
            <a:extLst>
              <a:ext uri="{FF2B5EF4-FFF2-40B4-BE49-F238E27FC236}">
                <a16:creationId xmlns:a16="http://schemas.microsoft.com/office/drawing/2014/main" id="{C05BDC6F-CDE9-6464-1E9A-35CBC21845D4}"/>
              </a:ext>
            </a:extLst>
          </p:cNvPr>
          <p:cNvSpPr/>
          <p:nvPr/>
        </p:nvSpPr>
        <p:spPr>
          <a:xfrm>
            <a:off x="6039299" y="2690383"/>
            <a:ext cx="732886" cy="615493"/>
          </a:xfrm>
          <a:custGeom>
            <a:avLst/>
            <a:gdLst/>
            <a:ahLst/>
            <a:cxnLst/>
            <a:rect l="l" t="t" r="r" b="b"/>
            <a:pathLst>
              <a:path w="12666" h="12708" extrusionOk="0">
                <a:moveTo>
                  <a:pt x="6347" y="841"/>
                </a:moveTo>
                <a:cubicBezTo>
                  <a:pt x="6876" y="841"/>
                  <a:pt x="7350" y="1172"/>
                  <a:pt x="7530" y="1712"/>
                </a:cubicBezTo>
                <a:cubicBezTo>
                  <a:pt x="7719" y="2405"/>
                  <a:pt x="7372" y="3067"/>
                  <a:pt x="6679" y="3256"/>
                </a:cubicBezTo>
                <a:cubicBezTo>
                  <a:pt x="6569" y="3289"/>
                  <a:pt x="6457" y="3305"/>
                  <a:pt x="6345" y="3305"/>
                </a:cubicBezTo>
                <a:cubicBezTo>
                  <a:pt x="5822" y="3305"/>
                  <a:pt x="5323" y="2956"/>
                  <a:pt x="5167" y="2437"/>
                </a:cubicBezTo>
                <a:cubicBezTo>
                  <a:pt x="4947" y="1775"/>
                  <a:pt x="5325" y="1082"/>
                  <a:pt x="5986" y="893"/>
                </a:cubicBezTo>
                <a:cubicBezTo>
                  <a:pt x="6108" y="858"/>
                  <a:pt x="6229" y="841"/>
                  <a:pt x="6347" y="841"/>
                </a:cubicBezTo>
                <a:close/>
                <a:moveTo>
                  <a:pt x="6353" y="5919"/>
                </a:moveTo>
                <a:cubicBezTo>
                  <a:pt x="7021" y="5919"/>
                  <a:pt x="7624" y="6459"/>
                  <a:pt x="7624" y="7162"/>
                </a:cubicBezTo>
                <a:cubicBezTo>
                  <a:pt x="7593" y="7698"/>
                  <a:pt x="7215" y="8170"/>
                  <a:pt x="6742" y="8328"/>
                </a:cubicBezTo>
                <a:cubicBezTo>
                  <a:pt x="6608" y="8371"/>
                  <a:pt x="6474" y="8391"/>
                  <a:pt x="6345" y="8391"/>
                </a:cubicBezTo>
                <a:cubicBezTo>
                  <a:pt x="5810" y="8391"/>
                  <a:pt x="5351" y="8042"/>
                  <a:pt x="5199" y="7509"/>
                </a:cubicBezTo>
                <a:cubicBezTo>
                  <a:pt x="5010" y="6847"/>
                  <a:pt x="5356" y="6186"/>
                  <a:pt x="6018" y="5965"/>
                </a:cubicBezTo>
                <a:cubicBezTo>
                  <a:pt x="6130" y="5934"/>
                  <a:pt x="6242" y="5919"/>
                  <a:pt x="6353" y="5919"/>
                </a:cubicBezTo>
                <a:close/>
                <a:moveTo>
                  <a:pt x="2079" y="9351"/>
                </a:moveTo>
                <a:cubicBezTo>
                  <a:pt x="2744" y="9351"/>
                  <a:pt x="3340" y="9871"/>
                  <a:pt x="3340" y="10596"/>
                </a:cubicBezTo>
                <a:cubicBezTo>
                  <a:pt x="3308" y="11163"/>
                  <a:pt x="2962" y="11604"/>
                  <a:pt x="2426" y="11762"/>
                </a:cubicBezTo>
                <a:cubicBezTo>
                  <a:pt x="2305" y="11797"/>
                  <a:pt x="2183" y="11813"/>
                  <a:pt x="2065" y="11813"/>
                </a:cubicBezTo>
                <a:cubicBezTo>
                  <a:pt x="1538" y="11813"/>
                  <a:pt x="1068" y="11483"/>
                  <a:pt x="914" y="10943"/>
                </a:cubicBezTo>
                <a:cubicBezTo>
                  <a:pt x="693" y="10281"/>
                  <a:pt x="1071" y="9588"/>
                  <a:pt x="1733" y="9399"/>
                </a:cubicBezTo>
                <a:cubicBezTo>
                  <a:pt x="1849" y="9367"/>
                  <a:pt x="1965" y="9351"/>
                  <a:pt x="2079" y="9351"/>
                </a:cubicBezTo>
                <a:close/>
                <a:moveTo>
                  <a:pt x="10617" y="9351"/>
                </a:moveTo>
                <a:cubicBezTo>
                  <a:pt x="11281" y="9351"/>
                  <a:pt x="11878" y="9871"/>
                  <a:pt x="11878" y="10596"/>
                </a:cubicBezTo>
                <a:cubicBezTo>
                  <a:pt x="11846" y="11163"/>
                  <a:pt x="11500" y="11604"/>
                  <a:pt x="10995" y="11762"/>
                </a:cubicBezTo>
                <a:cubicBezTo>
                  <a:pt x="10868" y="11797"/>
                  <a:pt x="10742" y="11813"/>
                  <a:pt x="10620" y="11813"/>
                </a:cubicBezTo>
                <a:cubicBezTo>
                  <a:pt x="10076" y="11813"/>
                  <a:pt x="9606" y="11483"/>
                  <a:pt x="9452" y="10943"/>
                </a:cubicBezTo>
                <a:cubicBezTo>
                  <a:pt x="9263" y="10281"/>
                  <a:pt x="9609" y="9588"/>
                  <a:pt x="10271" y="9399"/>
                </a:cubicBezTo>
                <a:cubicBezTo>
                  <a:pt x="10387" y="9367"/>
                  <a:pt x="10503" y="9351"/>
                  <a:pt x="10617" y="9351"/>
                </a:cubicBezTo>
                <a:close/>
                <a:moveTo>
                  <a:pt x="6344" y="0"/>
                </a:moveTo>
                <a:cubicBezTo>
                  <a:pt x="5677" y="0"/>
                  <a:pt x="5021" y="308"/>
                  <a:pt x="4631" y="893"/>
                </a:cubicBezTo>
                <a:cubicBezTo>
                  <a:pt x="3812" y="2122"/>
                  <a:pt x="4474" y="3760"/>
                  <a:pt x="5955" y="4075"/>
                </a:cubicBezTo>
                <a:lnTo>
                  <a:pt x="5955" y="5146"/>
                </a:lnTo>
                <a:cubicBezTo>
                  <a:pt x="4600" y="5430"/>
                  <a:pt x="3907" y="6910"/>
                  <a:pt x="4537" y="8107"/>
                </a:cubicBezTo>
                <a:lnTo>
                  <a:pt x="3434" y="9021"/>
                </a:lnTo>
                <a:cubicBezTo>
                  <a:pt x="3025" y="8706"/>
                  <a:pt x="2584" y="8548"/>
                  <a:pt x="2080" y="8548"/>
                </a:cubicBezTo>
                <a:cubicBezTo>
                  <a:pt x="945" y="8548"/>
                  <a:pt x="0" y="9494"/>
                  <a:pt x="0" y="10628"/>
                </a:cubicBezTo>
                <a:cubicBezTo>
                  <a:pt x="0" y="11762"/>
                  <a:pt x="945" y="12707"/>
                  <a:pt x="2080" y="12707"/>
                </a:cubicBezTo>
                <a:cubicBezTo>
                  <a:pt x="3214" y="12707"/>
                  <a:pt x="4159" y="11793"/>
                  <a:pt x="4159" y="10628"/>
                </a:cubicBezTo>
                <a:cubicBezTo>
                  <a:pt x="4159" y="10281"/>
                  <a:pt x="4096" y="9966"/>
                  <a:pt x="3938" y="9683"/>
                </a:cubicBezTo>
                <a:lnTo>
                  <a:pt x="5041" y="8769"/>
                </a:lnTo>
                <a:cubicBezTo>
                  <a:pt x="5435" y="9084"/>
                  <a:pt x="5907" y="9242"/>
                  <a:pt x="6376" y="9242"/>
                </a:cubicBezTo>
                <a:cubicBezTo>
                  <a:pt x="6845" y="9242"/>
                  <a:pt x="7309" y="9084"/>
                  <a:pt x="7687" y="8769"/>
                </a:cubicBezTo>
                <a:lnTo>
                  <a:pt x="8790" y="9683"/>
                </a:lnTo>
                <a:cubicBezTo>
                  <a:pt x="8318" y="10596"/>
                  <a:pt x="8570" y="11730"/>
                  <a:pt x="9452" y="12361"/>
                </a:cubicBezTo>
                <a:cubicBezTo>
                  <a:pt x="9803" y="12595"/>
                  <a:pt x="10203" y="12707"/>
                  <a:pt x="10598" y="12707"/>
                </a:cubicBezTo>
                <a:cubicBezTo>
                  <a:pt x="11266" y="12707"/>
                  <a:pt x="11923" y="12387"/>
                  <a:pt x="12319" y="11793"/>
                </a:cubicBezTo>
                <a:cubicBezTo>
                  <a:pt x="12571" y="11478"/>
                  <a:pt x="12665" y="11069"/>
                  <a:pt x="12665" y="10659"/>
                </a:cubicBezTo>
                <a:cubicBezTo>
                  <a:pt x="12665" y="9431"/>
                  <a:pt x="11783" y="8548"/>
                  <a:pt x="10617" y="8548"/>
                </a:cubicBezTo>
                <a:cubicBezTo>
                  <a:pt x="10113" y="8548"/>
                  <a:pt x="9672" y="8706"/>
                  <a:pt x="9294" y="9021"/>
                </a:cubicBezTo>
                <a:lnTo>
                  <a:pt x="8192" y="8107"/>
                </a:lnTo>
                <a:cubicBezTo>
                  <a:pt x="8822" y="6879"/>
                  <a:pt x="8097" y="5398"/>
                  <a:pt x="6774" y="5146"/>
                </a:cubicBezTo>
                <a:lnTo>
                  <a:pt x="6774" y="4075"/>
                </a:lnTo>
                <a:cubicBezTo>
                  <a:pt x="7530" y="3917"/>
                  <a:pt x="8097" y="3382"/>
                  <a:pt x="8349" y="2657"/>
                </a:cubicBezTo>
                <a:cubicBezTo>
                  <a:pt x="8633" y="1806"/>
                  <a:pt x="8318" y="861"/>
                  <a:pt x="7530" y="357"/>
                </a:cubicBezTo>
                <a:cubicBezTo>
                  <a:pt x="7170" y="117"/>
                  <a:pt x="6755" y="0"/>
                  <a:pt x="6344" y="0"/>
                </a:cubicBezTo>
                <a:close/>
              </a:path>
            </a:pathLst>
          </a:custGeom>
          <a:solidFill>
            <a:srgbClr val="5C31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79;p50">
            <a:extLst>
              <a:ext uri="{FF2B5EF4-FFF2-40B4-BE49-F238E27FC236}">
                <a16:creationId xmlns:a16="http://schemas.microsoft.com/office/drawing/2014/main" id="{6E822601-0354-CD34-57BE-BA637E1D9ACD}"/>
              </a:ext>
            </a:extLst>
          </p:cNvPr>
          <p:cNvSpPr/>
          <p:nvPr/>
        </p:nvSpPr>
        <p:spPr>
          <a:xfrm>
            <a:off x="6059713" y="4418584"/>
            <a:ext cx="689673" cy="615493"/>
          </a:xfrm>
          <a:custGeom>
            <a:avLst/>
            <a:gdLst/>
            <a:ahLst/>
            <a:cxnLst/>
            <a:rect l="l" t="t" r="r" b="b"/>
            <a:pathLst>
              <a:path w="11752" h="11690" extrusionOk="0">
                <a:moveTo>
                  <a:pt x="5923" y="694"/>
                </a:moveTo>
                <a:cubicBezTo>
                  <a:pt x="6490" y="694"/>
                  <a:pt x="6963" y="1166"/>
                  <a:pt x="6963" y="1765"/>
                </a:cubicBezTo>
                <a:cubicBezTo>
                  <a:pt x="6963" y="2332"/>
                  <a:pt x="6490" y="2805"/>
                  <a:pt x="5923" y="2805"/>
                </a:cubicBezTo>
                <a:cubicBezTo>
                  <a:pt x="5325" y="2805"/>
                  <a:pt x="4852" y="2332"/>
                  <a:pt x="4852" y="1765"/>
                </a:cubicBezTo>
                <a:cubicBezTo>
                  <a:pt x="4852" y="1229"/>
                  <a:pt x="5325" y="694"/>
                  <a:pt x="5923" y="694"/>
                </a:cubicBezTo>
                <a:close/>
                <a:moveTo>
                  <a:pt x="2489" y="3466"/>
                </a:moveTo>
                <a:cubicBezTo>
                  <a:pt x="2678" y="3466"/>
                  <a:pt x="2836" y="3624"/>
                  <a:pt x="2836" y="3813"/>
                </a:cubicBezTo>
                <a:lnTo>
                  <a:pt x="2836" y="4916"/>
                </a:lnTo>
                <a:cubicBezTo>
                  <a:pt x="2678" y="4947"/>
                  <a:pt x="2584" y="5042"/>
                  <a:pt x="2458" y="5168"/>
                </a:cubicBezTo>
                <a:cubicBezTo>
                  <a:pt x="2363" y="5231"/>
                  <a:pt x="2300" y="5357"/>
                  <a:pt x="2237" y="5420"/>
                </a:cubicBezTo>
                <a:cubicBezTo>
                  <a:pt x="2174" y="5357"/>
                  <a:pt x="2143" y="5262"/>
                  <a:pt x="2143" y="5199"/>
                </a:cubicBezTo>
                <a:lnTo>
                  <a:pt x="2143" y="3813"/>
                </a:lnTo>
                <a:cubicBezTo>
                  <a:pt x="2143" y="3624"/>
                  <a:pt x="2300" y="3466"/>
                  <a:pt x="2489" y="3466"/>
                </a:cubicBezTo>
                <a:close/>
                <a:moveTo>
                  <a:pt x="9326" y="3466"/>
                </a:moveTo>
                <a:cubicBezTo>
                  <a:pt x="9546" y="3466"/>
                  <a:pt x="9704" y="3624"/>
                  <a:pt x="9704" y="3813"/>
                </a:cubicBezTo>
                <a:lnTo>
                  <a:pt x="9704" y="5199"/>
                </a:lnTo>
                <a:cubicBezTo>
                  <a:pt x="9704" y="5262"/>
                  <a:pt x="9641" y="5357"/>
                  <a:pt x="9578" y="5420"/>
                </a:cubicBezTo>
                <a:cubicBezTo>
                  <a:pt x="9546" y="5294"/>
                  <a:pt x="9452" y="5231"/>
                  <a:pt x="9389" y="5168"/>
                </a:cubicBezTo>
                <a:cubicBezTo>
                  <a:pt x="9263" y="5042"/>
                  <a:pt x="9137" y="4947"/>
                  <a:pt x="8979" y="4916"/>
                </a:cubicBezTo>
                <a:lnTo>
                  <a:pt x="8979" y="3813"/>
                </a:lnTo>
                <a:cubicBezTo>
                  <a:pt x="9011" y="3624"/>
                  <a:pt x="9168" y="3466"/>
                  <a:pt x="9326" y="3466"/>
                </a:cubicBezTo>
                <a:close/>
                <a:moveTo>
                  <a:pt x="5923" y="3466"/>
                </a:moveTo>
                <a:cubicBezTo>
                  <a:pt x="6900" y="3466"/>
                  <a:pt x="7814" y="4096"/>
                  <a:pt x="8160" y="4947"/>
                </a:cubicBezTo>
                <a:cubicBezTo>
                  <a:pt x="8066" y="5010"/>
                  <a:pt x="8003" y="5042"/>
                  <a:pt x="7971" y="5105"/>
                </a:cubicBezTo>
                <a:lnTo>
                  <a:pt x="6081" y="6963"/>
                </a:lnTo>
                <a:cubicBezTo>
                  <a:pt x="6018" y="6995"/>
                  <a:pt x="5955" y="7089"/>
                  <a:pt x="5923" y="7152"/>
                </a:cubicBezTo>
                <a:cubicBezTo>
                  <a:pt x="5860" y="7089"/>
                  <a:pt x="5797" y="7026"/>
                  <a:pt x="5766" y="6963"/>
                </a:cubicBezTo>
                <a:lnTo>
                  <a:pt x="3876" y="5105"/>
                </a:lnTo>
                <a:cubicBezTo>
                  <a:pt x="3781" y="5042"/>
                  <a:pt x="3750" y="5010"/>
                  <a:pt x="3655" y="4947"/>
                </a:cubicBezTo>
                <a:cubicBezTo>
                  <a:pt x="4033" y="4096"/>
                  <a:pt x="4915" y="3466"/>
                  <a:pt x="5923" y="3466"/>
                </a:cubicBezTo>
                <a:close/>
                <a:moveTo>
                  <a:pt x="10744" y="2049"/>
                </a:moveTo>
                <a:cubicBezTo>
                  <a:pt x="10964" y="2049"/>
                  <a:pt x="11122" y="2206"/>
                  <a:pt x="11122" y="2395"/>
                </a:cubicBezTo>
                <a:lnTo>
                  <a:pt x="11122" y="6144"/>
                </a:lnTo>
                <a:lnTo>
                  <a:pt x="11059" y="6144"/>
                </a:lnTo>
                <a:cubicBezTo>
                  <a:pt x="11059" y="6333"/>
                  <a:pt x="11027" y="6491"/>
                  <a:pt x="10901" y="6648"/>
                </a:cubicBezTo>
                <a:lnTo>
                  <a:pt x="9263" y="9421"/>
                </a:lnTo>
                <a:cubicBezTo>
                  <a:pt x="9105" y="9673"/>
                  <a:pt x="9011" y="9956"/>
                  <a:pt x="9011" y="10271"/>
                </a:cubicBezTo>
                <a:lnTo>
                  <a:pt x="9011" y="10933"/>
                </a:lnTo>
                <a:lnTo>
                  <a:pt x="6270" y="10933"/>
                </a:lnTo>
                <a:lnTo>
                  <a:pt x="6270" y="8097"/>
                </a:lnTo>
                <a:cubicBezTo>
                  <a:pt x="6270" y="7845"/>
                  <a:pt x="6396" y="7593"/>
                  <a:pt x="6585" y="7404"/>
                </a:cubicBezTo>
                <a:lnTo>
                  <a:pt x="8475" y="5546"/>
                </a:lnTo>
                <a:cubicBezTo>
                  <a:pt x="8538" y="5483"/>
                  <a:pt x="8625" y="5451"/>
                  <a:pt x="8712" y="5451"/>
                </a:cubicBezTo>
                <a:cubicBezTo>
                  <a:pt x="8798" y="5451"/>
                  <a:pt x="8885" y="5483"/>
                  <a:pt x="8948" y="5546"/>
                </a:cubicBezTo>
                <a:cubicBezTo>
                  <a:pt x="9074" y="5672"/>
                  <a:pt x="9074" y="5892"/>
                  <a:pt x="8948" y="6018"/>
                </a:cubicBezTo>
                <a:lnTo>
                  <a:pt x="7751" y="7215"/>
                </a:lnTo>
                <a:cubicBezTo>
                  <a:pt x="7656" y="7310"/>
                  <a:pt x="7656" y="7562"/>
                  <a:pt x="7751" y="7656"/>
                </a:cubicBezTo>
                <a:cubicBezTo>
                  <a:pt x="7814" y="7719"/>
                  <a:pt x="7908" y="7751"/>
                  <a:pt x="7999" y="7751"/>
                </a:cubicBezTo>
                <a:cubicBezTo>
                  <a:pt x="8089" y="7751"/>
                  <a:pt x="8176" y="7719"/>
                  <a:pt x="8223" y="7656"/>
                </a:cubicBezTo>
                <a:lnTo>
                  <a:pt x="10082" y="5829"/>
                </a:lnTo>
                <a:cubicBezTo>
                  <a:pt x="10271" y="5609"/>
                  <a:pt x="10397" y="5388"/>
                  <a:pt x="10397" y="5105"/>
                </a:cubicBezTo>
                <a:lnTo>
                  <a:pt x="10397" y="2395"/>
                </a:lnTo>
                <a:cubicBezTo>
                  <a:pt x="10397" y="2206"/>
                  <a:pt x="10555" y="2049"/>
                  <a:pt x="10744" y="2049"/>
                </a:cubicBezTo>
                <a:close/>
                <a:moveTo>
                  <a:pt x="1103" y="2080"/>
                </a:moveTo>
                <a:cubicBezTo>
                  <a:pt x="1292" y="2080"/>
                  <a:pt x="1450" y="2238"/>
                  <a:pt x="1450" y="2427"/>
                </a:cubicBezTo>
                <a:lnTo>
                  <a:pt x="1450" y="5168"/>
                </a:lnTo>
                <a:cubicBezTo>
                  <a:pt x="1450" y="5420"/>
                  <a:pt x="1576" y="5672"/>
                  <a:pt x="1796" y="5861"/>
                </a:cubicBezTo>
                <a:lnTo>
                  <a:pt x="3624" y="7719"/>
                </a:lnTo>
                <a:cubicBezTo>
                  <a:pt x="3687" y="7782"/>
                  <a:pt x="3781" y="7814"/>
                  <a:pt x="3872" y="7814"/>
                </a:cubicBezTo>
                <a:cubicBezTo>
                  <a:pt x="3962" y="7814"/>
                  <a:pt x="4049" y="7782"/>
                  <a:pt x="4096" y="7719"/>
                </a:cubicBezTo>
                <a:cubicBezTo>
                  <a:pt x="4222" y="7593"/>
                  <a:pt x="4222" y="7373"/>
                  <a:pt x="4096" y="7247"/>
                </a:cubicBezTo>
                <a:lnTo>
                  <a:pt x="2930" y="6050"/>
                </a:lnTo>
                <a:cubicBezTo>
                  <a:pt x="2804" y="5955"/>
                  <a:pt x="2804" y="5703"/>
                  <a:pt x="2930" y="5577"/>
                </a:cubicBezTo>
                <a:cubicBezTo>
                  <a:pt x="2978" y="5530"/>
                  <a:pt x="3064" y="5506"/>
                  <a:pt x="3155" y="5506"/>
                </a:cubicBezTo>
                <a:cubicBezTo>
                  <a:pt x="3245" y="5506"/>
                  <a:pt x="3340" y="5530"/>
                  <a:pt x="3403" y="5577"/>
                </a:cubicBezTo>
                <a:lnTo>
                  <a:pt x="5293" y="7436"/>
                </a:lnTo>
                <a:cubicBezTo>
                  <a:pt x="5482" y="7625"/>
                  <a:pt x="5608" y="7877"/>
                  <a:pt x="5608" y="8161"/>
                </a:cubicBezTo>
                <a:lnTo>
                  <a:pt x="5608" y="10996"/>
                </a:lnTo>
                <a:lnTo>
                  <a:pt x="2836" y="10996"/>
                </a:lnTo>
                <a:lnTo>
                  <a:pt x="2836" y="10303"/>
                </a:lnTo>
                <a:cubicBezTo>
                  <a:pt x="2804" y="10051"/>
                  <a:pt x="2710" y="9736"/>
                  <a:pt x="2552" y="9452"/>
                </a:cubicBezTo>
                <a:lnTo>
                  <a:pt x="914" y="6680"/>
                </a:lnTo>
                <a:cubicBezTo>
                  <a:pt x="851" y="6522"/>
                  <a:pt x="757" y="6333"/>
                  <a:pt x="757" y="6176"/>
                </a:cubicBezTo>
                <a:lnTo>
                  <a:pt x="757" y="2427"/>
                </a:lnTo>
                <a:cubicBezTo>
                  <a:pt x="757" y="2238"/>
                  <a:pt x="914" y="2080"/>
                  <a:pt x="1103" y="2080"/>
                </a:cubicBezTo>
                <a:close/>
                <a:moveTo>
                  <a:pt x="5860" y="1"/>
                </a:moveTo>
                <a:cubicBezTo>
                  <a:pt x="4915" y="1"/>
                  <a:pt x="4128" y="788"/>
                  <a:pt x="4128" y="1734"/>
                </a:cubicBezTo>
                <a:cubicBezTo>
                  <a:pt x="4128" y="2206"/>
                  <a:pt x="4348" y="2647"/>
                  <a:pt x="4695" y="2994"/>
                </a:cubicBezTo>
                <a:cubicBezTo>
                  <a:pt x="4411" y="3120"/>
                  <a:pt x="4191" y="3214"/>
                  <a:pt x="3939" y="3435"/>
                </a:cubicBezTo>
                <a:cubicBezTo>
                  <a:pt x="3750" y="3592"/>
                  <a:pt x="3592" y="3750"/>
                  <a:pt x="3435" y="3939"/>
                </a:cubicBezTo>
                <a:lnTo>
                  <a:pt x="3435" y="3813"/>
                </a:lnTo>
                <a:cubicBezTo>
                  <a:pt x="3435" y="3246"/>
                  <a:pt x="2962" y="2805"/>
                  <a:pt x="2395" y="2805"/>
                </a:cubicBezTo>
                <a:cubicBezTo>
                  <a:pt x="2300" y="2805"/>
                  <a:pt x="2174" y="2836"/>
                  <a:pt x="2048" y="2836"/>
                </a:cubicBezTo>
                <a:lnTo>
                  <a:pt x="2048" y="2427"/>
                </a:lnTo>
                <a:cubicBezTo>
                  <a:pt x="2048" y="1891"/>
                  <a:pt x="1576" y="1418"/>
                  <a:pt x="1040" y="1418"/>
                </a:cubicBezTo>
                <a:cubicBezTo>
                  <a:pt x="473" y="1418"/>
                  <a:pt x="0" y="1891"/>
                  <a:pt x="0" y="2427"/>
                </a:cubicBezTo>
                <a:lnTo>
                  <a:pt x="0" y="6176"/>
                </a:lnTo>
                <a:cubicBezTo>
                  <a:pt x="0" y="6491"/>
                  <a:pt x="95" y="6806"/>
                  <a:pt x="253" y="7026"/>
                </a:cubicBezTo>
                <a:lnTo>
                  <a:pt x="1891" y="9799"/>
                </a:lnTo>
                <a:cubicBezTo>
                  <a:pt x="1985" y="9956"/>
                  <a:pt x="2048" y="10145"/>
                  <a:pt x="2048" y="10303"/>
                </a:cubicBezTo>
                <a:lnTo>
                  <a:pt x="2048" y="11342"/>
                </a:lnTo>
                <a:cubicBezTo>
                  <a:pt x="2048" y="11532"/>
                  <a:pt x="2206" y="11689"/>
                  <a:pt x="2395" y="11689"/>
                </a:cubicBezTo>
                <a:lnTo>
                  <a:pt x="9294" y="11689"/>
                </a:lnTo>
                <a:cubicBezTo>
                  <a:pt x="9483" y="11689"/>
                  <a:pt x="9641" y="11532"/>
                  <a:pt x="9641" y="11342"/>
                </a:cubicBezTo>
                <a:lnTo>
                  <a:pt x="9641" y="10303"/>
                </a:lnTo>
                <a:cubicBezTo>
                  <a:pt x="9641" y="10114"/>
                  <a:pt x="9704" y="9956"/>
                  <a:pt x="9799" y="9799"/>
                </a:cubicBezTo>
                <a:lnTo>
                  <a:pt x="11468" y="7026"/>
                </a:lnTo>
                <a:cubicBezTo>
                  <a:pt x="11626" y="6774"/>
                  <a:pt x="11689" y="6491"/>
                  <a:pt x="11689" y="6176"/>
                </a:cubicBezTo>
                <a:lnTo>
                  <a:pt x="11689" y="2427"/>
                </a:lnTo>
                <a:cubicBezTo>
                  <a:pt x="11752" y="1891"/>
                  <a:pt x="11279" y="1418"/>
                  <a:pt x="10712" y="1418"/>
                </a:cubicBezTo>
                <a:cubicBezTo>
                  <a:pt x="10177" y="1418"/>
                  <a:pt x="9704" y="1891"/>
                  <a:pt x="9704" y="2427"/>
                </a:cubicBezTo>
                <a:lnTo>
                  <a:pt x="9704" y="2836"/>
                </a:lnTo>
                <a:cubicBezTo>
                  <a:pt x="9578" y="2805"/>
                  <a:pt x="9452" y="2805"/>
                  <a:pt x="9326" y="2805"/>
                </a:cubicBezTo>
                <a:cubicBezTo>
                  <a:pt x="8790" y="2805"/>
                  <a:pt x="8318" y="3246"/>
                  <a:pt x="8318" y="3813"/>
                </a:cubicBezTo>
                <a:lnTo>
                  <a:pt x="8318" y="3939"/>
                </a:lnTo>
                <a:cubicBezTo>
                  <a:pt x="8160" y="3750"/>
                  <a:pt x="8003" y="3592"/>
                  <a:pt x="7814" y="3435"/>
                </a:cubicBezTo>
                <a:cubicBezTo>
                  <a:pt x="7562" y="3246"/>
                  <a:pt x="7341" y="3088"/>
                  <a:pt x="7058" y="2994"/>
                </a:cubicBezTo>
                <a:cubicBezTo>
                  <a:pt x="7404" y="2647"/>
                  <a:pt x="7593" y="2206"/>
                  <a:pt x="7593" y="1734"/>
                </a:cubicBezTo>
                <a:cubicBezTo>
                  <a:pt x="7593" y="788"/>
                  <a:pt x="6806" y="1"/>
                  <a:pt x="5860" y="1"/>
                </a:cubicBezTo>
                <a:close/>
              </a:path>
            </a:pathLst>
          </a:custGeom>
          <a:solidFill>
            <a:srgbClr val="5C31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30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CAAC850-9B37-23BE-4C10-EBD5A59CE63E}"/>
              </a:ext>
            </a:extLst>
          </p:cNvPr>
          <p:cNvSpPr txBox="1"/>
          <p:nvPr/>
        </p:nvSpPr>
        <p:spPr>
          <a:xfrm>
            <a:off x="630936" y="2798064"/>
            <a:ext cx="5465064" cy="830997"/>
          </a:xfrm>
          <a:prstGeom prst="rect">
            <a:avLst/>
          </a:prstGeom>
          <a:noFill/>
        </p:spPr>
        <p:txBody>
          <a:bodyPr wrap="square" rtlCol="0">
            <a:spAutoFit/>
          </a:bodyPr>
          <a:lstStyle/>
          <a:p>
            <a:r>
              <a:rPr lang="pt-BR" sz="4800" dirty="0">
                <a:solidFill>
                  <a:schemeClr val="bg1"/>
                </a:solidFill>
              </a:rPr>
              <a:t>Metodologia</a:t>
            </a:r>
          </a:p>
        </p:txBody>
      </p:sp>
    </p:spTree>
    <p:extLst>
      <p:ext uri="{BB962C8B-B14F-4D97-AF65-F5344CB8AC3E}">
        <p14:creationId xmlns:p14="http://schemas.microsoft.com/office/powerpoint/2010/main" val="1268391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2B21C7DC-D3C2-F131-CE23-F9A45470058E}"/>
              </a:ext>
            </a:extLst>
          </p:cNvPr>
          <p:cNvSpPr/>
          <p:nvPr/>
        </p:nvSpPr>
        <p:spPr>
          <a:xfrm>
            <a:off x="7342632" y="1956816"/>
            <a:ext cx="4453128" cy="3127248"/>
          </a:xfrm>
          <a:prstGeom prst="rect">
            <a:avLst/>
          </a:prstGeom>
          <a:noFill/>
          <a:ln w="19050">
            <a:solidFill>
              <a:srgbClr val="D13D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Metodologia</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702364" y="1502399"/>
            <a:ext cx="6313543" cy="4763612"/>
          </a:xfrm>
          <a:prstGeom prst="rect">
            <a:avLst/>
          </a:prstGeom>
          <a:noFill/>
        </p:spPr>
        <p:txBody>
          <a:bodyPr wrap="square" rtlCol="0">
            <a:spAutoFit/>
          </a:bodyPr>
          <a:lstStyle/>
          <a:p>
            <a:pPr>
              <a:lnSpc>
                <a:spcPct val="150000"/>
              </a:lnSpc>
            </a:pPr>
            <a:r>
              <a:rPr lang="pt-BR" sz="1700" dirty="0">
                <a:solidFill>
                  <a:schemeClr val="bg2">
                    <a:lumMod val="50000"/>
                  </a:schemeClr>
                </a:solidFill>
              </a:rPr>
              <a:t>Para responder estas questões, foram analisadas as divulgações de relatórios sobre sustentabilidade das maiores companhias de capital aberto do Brasil.</a:t>
            </a:r>
          </a:p>
          <a:p>
            <a:pPr>
              <a:lnSpc>
                <a:spcPct val="150000"/>
              </a:lnSpc>
            </a:pPr>
            <a:r>
              <a:rPr lang="pt-BR" sz="1700" dirty="0">
                <a:solidFill>
                  <a:schemeClr val="bg2">
                    <a:lumMod val="50000"/>
                  </a:schemeClr>
                </a:solidFill>
              </a:rPr>
              <a:t>Utilizou-se o IBrX 100 B3 (maio a agosto de 2024),  indicador do desempenho médio das cotações dos 100 ativos de maior negociabilidade e representatividade do mercado de ações brasileiro para listar as principais empresas transacionadas em nosso mercado de capitais. Cabe salientar que o valor de mercado dessas empresas ultrapassa a cifra de R$ 3,8 trilhões*, evidenciando a importância dessas empresas para o mercado brasileiro.</a:t>
            </a:r>
          </a:p>
          <a:p>
            <a:pPr>
              <a:lnSpc>
                <a:spcPct val="150000"/>
              </a:lnSpc>
            </a:pPr>
            <a:r>
              <a:rPr lang="pt-BR" sz="1700" dirty="0">
                <a:solidFill>
                  <a:schemeClr val="bg2">
                    <a:lumMod val="50000"/>
                  </a:schemeClr>
                </a:solidFill>
              </a:rPr>
              <a:t>Esses 100 ativos representam </a:t>
            </a:r>
            <a:r>
              <a:rPr lang="pt-BR" sz="1700" b="1" dirty="0">
                <a:solidFill>
                  <a:schemeClr val="bg2">
                    <a:lumMod val="50000"/>
                  </a:schemeClr>
                </a:solidFill>
              </a:rPr>
              <a:t>95 companhias</a:t>
            </a:r>
            <a:r>
              <a:rPr lang="pt-BR" sz="1700" dirty="0">
                <a:solidFill>
                  <a:schemeClr val="bg2">
                    <a:lumMod val="50000"/>
                  </a:schemeClr>
                </a:solidFill>
              </a:rPr>
              <a:t>¹.</a:t>
            </a:r>
          </a:p>
        </p:txBody>
      </p:sp>
      <p:pic>
        <p:nvPicPr>
          <p:cNvPr id="5" name="Imagem 4" descr="Uma imagem contendo no interior, cachorro, itens, diferente&#10;&#10;Descrição gerada automaticamente">
            <a:extLst>
              <a:ext uri="{FF2B5EF4-FFF2-40B4-BE49-F238E27FC236}">
                <a16:creationId xmlns:a16="http://schemas.microsoft.com/office/drawing/2014/main" id="{E6452AC1-0F45-FA45-AA32-EA03DFEE7C8D}"/>
              </a:ext>
            </a:extLst>
          </p:cNvPr>
          <p:cNvPicPr>
            <a:picLocks noChangeAspect="1"/>
          </p:cNvPicPr>
          <p:nvPr/>
        </p:nvPicPr>
        <p:blipFill rotWithShape="1">
          <a:blip r:embed="rId2">
            <a:extLst>
              <a:ext uri="{28A0092B-C50C-407E-A947-70E740481C1C}">
                <a14:useLocalDpi xmlns:a14="http://schemas.microsoft.com/office/drawing/2010/main" val="0"/>
              </a:ext>
            </a:extLst>
          </a:blip>
          <a:srcRect l="10105" r="10951" b="2017"/>
          <a:stretch/>
        </p:blipFill>
        <p:spPr>
          <a:xfrm>
            <a:off x="7095744" y="1700784"/>
            <a:ext cx="4453128" cy="3108960"/>
          </a:xfrm>
          <a:prstGeom prst="rect">
            <a:avLst/>
          </a:prstGeom>
        </p:spPr>
      </p:pic>
      <p:sp>
        <p:nvSpPr>
          <p:cNvPr id="4" name="CaixaDeTexto 3">
            <a:extLst>
              <a:ext uri="{FF2B5EF4-FFF2-40B4-BE49-F238E27FC236}">
                <a16:creationId xmlns:a16="http://schemas.microsoft.com/office/drawing/2014/main" id="{DB3CFB3F-7AB6-CB39-7EF1-9133F98B63D3}"/>
              </a:ext>
            </a:extLst>
          </p:cNvPr>
          <p:cNvSpPr txBox="1"/>
          <p:nvPr/>
        </p:nvSpPr>
        <p:spPr>
          <a:xfrm>
            <a:off x="100682" y="6335905"/>
            <a:ext cx="6915226" cy="461665"/>
          </a:xfrm>
          <a:prstGeom prst="rect">
            <a:avLst/>
          </a:prstGeom>
          <a:noFill/>
        </p:spPr>
        <p:txBody>
          <a:bodyPr wrap="none" rtlCol="0">
            <a:spAutoFit/>
          </a:bodyPr>
          <a:lstStyle/>
          <a:p>
            <a:r>
              <a:rPr lang="pt-BR" sz="1200" dirty="0">
                <a:solidFill>
                  <a:schemeClr val="bg1"/>
                </a:solidFill>
              </a:rPr>
              <a:t>*Data de referência: 01/07/2024.</a:t>
            </a:r>
          </a:p>
          <a:p>
            <a:r>
              <a:rPr lang="pt-BR" sz="1200" dirty="0">
                <a:solidFill>
                  <a:schemeClr val="bg1"/>
                </a:solidFill>
              </a:rPr>
              <a:t>¹ 4 companhias com dupla listagem e duas que apresentam em conjunto (controladora e controlada).</a:t>
            </a:r>
          </a:p>
        </p:txBody>
      </p:sp>
    </p:spTree>
    <p:extLst>
      <p:ext uri="{BB962C8B-B14F-4D97-AF65-F5344CB8AC3E}">
        <p14:creationId xmlns:p14="http://schemas.microsoft.com/office/powerpoint/2010/main" val="179430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Coleta e Análise</a:t>
            </a:r>
          </a:p>
        </p:txBody>
      </p:sp>
      <p:sp>
        <p:nvSpPr>
          <p:cNvPr id="3" name="CaixaDeTexto 2">
            <a:extLst>
              <a:ext uri="{FF2B5EF4-FFF2-40B4-BE49-F238E27FC236}">
                <a16:creationId xmlns:a16="http://schemas.microsoft.com/office/drawing/2014/main" id="{D79FC6A4-3D41-FC3E-1D16-0DB9C061E00E}"/>
              </a:ext>
            </a:extLst>
          </p:cNvPr>
          <p:cNvSpPr txBox="1"/>
          <p:nvPr/>
        </p:nvSpPr>
        <p:spPr>
          <a:xfrm>
            <a:off x="5893905" y="1377606"/>
            <a:ext cx="5867400" cy="4488858"/>
          </a:xfrm>
          <a:prstGeom prst="rect">
            <a:avLst/>
          </a:prstGeom>
          <a:noFill/>
        </p:spPr>
        <p:txBody>
          <a:bodyPr wrap="square" rtlCol="0">
            <a:spAutoFit/>
          </a:bodyPr>
          <a:lstStyle/>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Foram analisadas as divulgações do último relatório sobre sustentabilidade dessas 95 companhias brasileiras, com destaque às companhias cujo relatório de sustentabilidade referiu-se ao mesmo período do último exercício social contábil entregue (Relatório 2023/DF de 2023, para as companhias cujo exercício social se encerrou em 31/12/2023). </a:t>
            </a:r>
          </a:p>
          <a:p>
            <a:pPr marL="285750" indent="-285750">
              <a:lnSpc>
                <a:spcPct val="150000"/>
              </a:lnSpc>
              <a:buClr>
                <a:srgbClr val="771B86"/>
              </a:buClr>
              <a:buSzPct val="150000"/>
              <a:buFont typeface="Arial" panose="020B0604020202020204" pitchFamily="34" charset="0"/>
              <a:buChar char="•"/>
            </a:pPr>
            <a:r>
              <a:rPr lang="pt-BR" sz="1600" dirty="0">
                <a:solidFill>
                  <a:schemeClr val="bg2">
                    <a:lumMod val="50000"/>
                  </a:schemeClr>
                </a:solidFill>
              </a:rPr>
              <a:t>Como informação adicional, analisamos também os relatórios sobre sustentabilidade cujo reporte referia-se ao ano anterior ao último exercício social contábil pois entendemos que já existe um esforço e uma cultura na companhia em apresentar tais dados ao público. </a:t>
            </a:r>
          </a:p>
        </p:txBody>
      </p:sp>
      <p:sp>
        <p:nvSpPr>
          <p:cNvPr id="7" name="Retângulo 6">
            <a:extLst>
              <a:ext uri="{FF2B5EF4-FFF2-40B4-BE49-F238E27FC236}">
                <a16:creationId xmlns:a16="http://schemas.microsoft.com/office/drawing/2014/main" id="{9E76EA36-91DD-A877-AAB2-E53F82CE9FD0}"/>
              </a:ext>
            </a:extLst>
          </p:cNvPr>
          <p:cNvSpPr/>
          <p:nvPr/>
        </p:nvSpPr>
        <p:spPr>
          <a:xfrm>
            <a:off x="886968" y="2058411"/>
            <a:ext cx="4453128" cy="3127248"/>
          </a:xfrm>
          <a:prstGeom prst="rect">
            <a:avLst/>
          </a:prstGeom>
          <a:noFill/>
          <a:ln w="19050">
            <a:solidFill>
              <a:srgbClr val="D13D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descr="Uma imagem contendo no interior, cachorro, itens, diferente&#10;&#10;Descrição gerada automaticamente">
            <a:extLst>
              <a:ext uri="{FF2B5EF4-FFF2-40B4-BE49-F238E27FC236}">
                <a16:creationId xmlns:a16="http://schemas.microsoft.com/office/drawing/2014/main" id="{FFA6E7F5-416A-2BF8-1430-DADE9CF47CC8}"/>
              </a:ext>
            </a:extLst>
          </p:cNvPr>
          <p:cNvPicPr>
            <a:picLocks noChangeAspect="1"/>
          </p:cNvPicPr>
          <p:nvPr/>
        </p:nvPicPr>
        <p:blipFill rotWithShape="1">
          <a:blip r:embed="rId2">
            <a:extLst>
              <a:ext uri="{28A0092B-C50C-407E-A947-70E740481C1C}">
                <a14:useLocalDpi xmlns:a14="http://schemas.microsoft.com/office/drawing/2010/main" val="0"/>
              </a:ext>
            </a:extLst>
          </a:blip>
          <a:srcRect l="10105" r="10951" b="2017"/>
          <a:stretch/>
        </p:blipFill>
        <p:spPr>
          <a:xfrm>
            <a:off x="675066" y="1874520"/>
            <a:ext cx="4453128" cy="3108960"/>
          </a:xfrm>
          <a:prstGeom prst="rect">
            <a:avLst/>
          </a:prstGeom>
        </p:spPr>
      </p:pic>
    </p:spTree>
    <p:extLst>
      <p:ext uri="{BB962C8B-B14F-4D97-AF65-F5344CB8AC3E}">
        <p14:creationId xmlns:p14="http://schemas.microsoft.com/office/powerpoint/2010/main" val="3434206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Coleta e Análise</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1969655" y="1856232"/>
            <a:ext cx="7671301" cy="2129878"/>
          </a:xfrm>
          <a:prstGeom prst="rect">
            <a:avLst/>
          </a:prstGeom>
          <a:noFill/>
        </p:spPr>
        <p:txBody>
          <a:bodyPr wrap="square" rtlCol="0">
            <a:spAutoFit/>
          </a:bodyPr>
          <a:lstStyle/>
          <a:p>
            <a:pPr>
              <a:lnSpc>
                <a:spcPct val="150000"/>
              </a:lnSpc>
            </a:pPr>
            <a:r>
              <a:rPr lang="pt-BR" dirty="0">
                <a:solidFill>
                  <a:schemeClr val="bg2">
                    <a:lumMod val="50000"/>
                  </a:schemeClr>
                </a:solidFill>
              </a:rPr>
              <a:t>Para localização dos relatórios sobre sustentabilidade, a fonte primária de consulta foi o site de relacionamento aos investidores das companhias, pois é o local de maior acesso pelos investidores e usuários das informações. Eventualmente, o site da CVM também foi consultado, bem como as informações contidas no Formulário de Referência.</a:t>
            </a:r>
          </a:p>
        </p:txBody>
      </p:sp>
      <p:sp>
        <p:nvSpPr>
          <p:cNvPr id="5" name="CaixaDeTexto 4">
            <a:extLst>
              <a:ext uri="{FF2B5EF4-FFF2-40B4-BE49-F238E27FC236}">
                <a16:creationId xmlns:a16="http://schemas.microsoft.com/office/drawing/2014/main" id="{A183DFBE-CF1F-AF22-11D8-E9A62CA027AB}"/>
              </a:ext>
            </a:extLst>
          </p:cNvPr>
          <p:cNvSpPr txBox="1"/>
          <p:nvPr/>
        </p:nvSpPr>
        <p:spPr>
          <a:xfrm>
            <a:off x="1969656" y="4277036"/>
            <a:ext cx="7671300" cy="883383"/>
          </a:xfrm>
          <a:prstGeom prst="rect">
            <a:avLst/>
          </a:prstGeom>
          <a:noFill/>
        </p:spPr>
        <p:txBody>
          <a:bodyPr wrap="square" rtlCol="0">
            <a:spAutoFit/>
          </a:bodyPr>
          <a:lstStyle/>
          <a:p>
            <a:pPr>
              <a:lnSpc>
                <a:spcPct val="150000"/>
              </a:lnSpc>
            </a:pPr>
            <a:r>
              <a:rPr lang="pt-BR" dirty="0">
                <a:solidFill>
                  <a:schemeClr val="bg2">
                    <a:lumMod val="50000"/>
                  </a:schemeClr>
                </a:solidFill>
              </a:rPr>
              <a:t>A adesão voluntária às normas internacionais foi verificada em comunicação ao mercado de cada companhia, através do site da CVM*.</a:t>
            </a:r>
          </a:p>
        </p:txBody>
      </p:sp>
      <p:pic>
        <p:nvPicPr>
          <p:cNvPr id="11" name="Gráfico 10" descr="Área de Transferência Marcada estrutura de tópicos">
            <a:extLst>
              <a:ext uri="{FF2B5EF4-FFF2-40B4-BE49-F238E27FC236}">
                <a16:creationId xmlns:a16="http://schemas.microsoft.com/office/drawing/2014/main" id="{71959033-AA1C-939B-B83D-4241BCD653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3723" y="4288477"/>
            <a:ext cx="914400" cy="914400"/>
          </a:xfrm>
          <a:prstGeom prst="rect">
            <a:avLst/>
          </a:prstGeom>
        </p:spPr>
      </p:pic>
      <p:sp>
        <p:nvSpPr>
          <p:cNvPr id="6" name="Google Shape;8394;p55">
            <a:extLst>
              <a:ext uri="{FF2B5EF4-FFF2-40B4-BE49-F238E27FC236}">
                <a16:creationId xmlns:a16="http://schemas.microsoft.com/office/drawing/2014/main" id="{5499F582-7AFC-DBE8-0779-12695705FAAE}"/>
              </a:ext>
            </a:extLst>
          </p:cNvPr>
          <p:cNvSpPr/>
          <p:nvPr/>
        </p:nvSpPr>
        <p:spPr>
          <a:xfrm>
            <a:off x="896811" y="2396054"/>
            <a:ext cx="828224" cy="823890"/>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solidFill>
            <a:srgbClr val="771B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CaixaDeTexto 3">
            <a:extLst>
              <a:ext uri="{FF2B5EF4-FFF2-40B4-BE49-F238E27FC236}">
                <a16:creationId xmlns:a16="http://schemas.microsoft.com/office/drawing/2014/main" id="{6A7C4DCD-3A8A-6D5C-2873-129768C013F5}"/>
              </a:ext>
            </a:extLst>
          </p:cNvPr>
          <p:cNvSpPr txBox="1"/>
          <p:nvPr/>
        </p:nvSpPr>
        <p:spPr>
          <a:xfrm>
            <a:off x="55526" y="6335905"/>
            <a:ext cx="2191241" cy="276999"/>
          </a:xfrm>
          <a:prstGeom prst="rect">
            <a:avLst/>
          </a:prstGeom>
          <a:noFill/>
        </p:spPr>
        <p:txBody>
          <a:bodyPr wrap="none" rtlCol="0">
            <a:spAutoFit/>
          </a:bodyPr>
          <a:lstStyle/>
          <a:p>
            <a:r>
              <a:rPr lang="pt-BR" sz="1200" dirty="0">
                <a:solidFill>
                  <a:schemeClr val="bg1"/>
                </a:solidFill>
              </a:rPr>
              <a:t>*https://sistemas.cvm.gov.br/ </a:t>
            </a:r>
          </a:p>
        </p:txBody>
      </p:sp>
    </p:spTree>
    <p:extLst>
      <p:ext uri="{BB962C8B-B14F-4D97-AF65-F5344CB8AC3E}">
        <p14:creationId xmlns:p14="http://schemas.microsoft.com/office/powerpoint/2010/main" val="951914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i="1" dirty="0" err="1">
                <a:solidFill>
                  <a:srgbClr val="771B86"/>
                </a:solidFill>
              </a:rPr>
              <a:t>Disclaimer</a:t>
            </a:r>
            <a:endParaRPr lang="pt-BR" sz="4000" i="1" dirty="0">
              <a:solidFill>
                <a:srgbClr val="771B86"/>
              </a:solidFill>
            </a:endParaRPr>
          </a:p>
        </p:txBody>
      </p:sp>
      <p:sp>
        <p:nvSpPr>
          <p:cNvPr id="3" name="CaixaDeTexto 2">
            <a:extLst>
              <a:ext uri="{FF2B5EF4-FFF2-40B4-BE49-F238E27FC236}">
                <a16:creationId xmlns:a16="http://schemas.microsoft.com/office/drawing/2014/main" id="{4822E3B4-8E4E-55BA-C530-7569066BE6CA}"/>
              </a:ext>
            </a:extLst>
          </p:cNvPr>
          <p:cNvSpPr txBox="1"/>
          <p:nvPr/>
        </p:nvSpPr>
        <p:spPr>
          <a:xfrm>
            <a:off x="1969656" y="1856232"/>
            <a:ext cx="8565822" cy="4622869"/>
          </a:xfrm>
          <a:prstGeom prst="rect">
            <a:avLst/>
          </a:prstGeom>
          <a:noFill/>
        </p:spPr>
        <p:txBody>
          <a:bodyPr wrap="square" rtlCol="0">
            <a:spAutoFit/>
          </a:bodyPr>
          <a:lstStyle/>
          <a:p>
            <a:pPr>
              <a:lnSpc>
                <a:spcPct val="150000"/>
              </a:lnSpc>
            </a:pPr>
            <a:r>
              <a:rPr lang="pt-BR" dirty="0">
                <a:solidFill>
                  <a:schemeClr val="bg2">
                    <a:lumMod val="50000"/>
                  </a:schemeClr>
                </a:solidFill>
              </a:rPr>
              <a:t>A análise contida nesse estudo refere-se a uma análise descritiva contida nos relatórios sobre sustentabilidade das companhias que compõem o IBrX100 de maio a agosto de 2024.</a:t>
            </a:r>
          </a:p>
          <a:p>
            <a:pPr>
              <a:lnSpc>
                <a:spcPct val="150000"/>
              </a:lnSpc>
            </a:pPr>
            <a:r>
              <a:rPr lang="pt-BR" dirty="0">
                <a:solidFill>
                  <a:schemeClr val="bg2">
                    <a:lumMod val="50000"/>
                  </a:schemeClr>
                </a:solidFill>
              </a:rPr>
              <a:t>Todas as informações contidas no estudo foram retiradas dos relatórios, mas sem caracterizar nenhum endosso ou validação das informações pelo Instituto. As informações contidas nos relatórios de sustentabilidade são de responsabilidade da companhia que os emitiu, e a análise não envolve julgamento de valor com relação ao adequado uso de </a:t>
            </a:r>
            <a:r>
              <a:rPr lang="pt-BR" i="1" dirty="0">
                <a:solidFill>
                  <a:schemeClr val="bg2">
                    <a:lumMod val="50000"/>
                  </a:schemeClr>
                </a:solidFill>
              </a:rPr>
              <a:t>frameworks</a:t>
            </a:r>
            <a:r>
              <a:rPr lang="pt-BR" dirty="0">
                <a:solidFill>
                  <a:schemeClr val="bg2">
                    <a:lumMod val="50000"/>
                  </a:schemeClr>
                </a:solidFill>
              </a:rPr>
              <a:t>, validade e/ou alcance da asseguração etc. Não foi feita distinção entre os relatórios que afirmaram basear-se em determinado </a:t>
            </a:r>
            <a:r>
              <a:rPr lang="pt-BR" i="1" dirty="0">
                <a:solidFill>
                  <a:schemeClr val="bg2">
                    <a:lumMod val="50000"/>
                  </a:schemeClr>
                </a:solidFill>
              </a:rPr>
              <a:t>framework</a:t>
            </a:r>
            <a:r>
              <a:rPr lang="pt-BR" dirty="0">
                <a:solidFill>
                  <a:schemeClr val="bg2">
                    <a:lumMod val="50000"/>
                  </a:schemeClr>
                </a:solidFill>
              </a:rPr>
              <a:t> ou em conformidade com determinado </a:t>
            </a:r>
            <a:r>
              <a:rPr lang="pt-BR" i="1" dirty="0">
                <a:solidFill>
                  <a:schemeClr val="bg2">
                    <a:lumMod val="50000"/>
                  </a:schemeClr>
                </a:solidFill>
              </a:rPr>
              <a:t>framework</a:t>
            </a:r>
            <a:r>
              <a:rPr lang="pt-BR" dirty="0">
                <a:solidFill>
                  <a:schemeClr val="bg2">
                    <a:lumMod val="50000"/>
                  </a:schemeClr>
                </a:solidFill>
              </a:rPr>
              <a:t>. </a:t>
            </a:r>
          </a:p>
          <a:p>
            <a:pPr>
              <a:lnSpc>
                <a:spcPct val="150000"/>
              </a:lnSpc>
            </a:pPr>
            <a:endParaRPr lang="pt-BR" dirty="0">
              <a:solidFill>
                <a:schemeClr val="bg2">
                  <a:lumMod val="50000"/>
                </a:schemeClr>
              </a:solidFill>
            </a:endParaRPr>
          </a:p>
        </p:txBody>
      </p:sp>
      <p:grpSp>
        <p:nvGrpSpPr>
          <p:cNvPr id="6" name="Google Shape;4097;p45">
            <a:extLst>
              <a:ext uri="{FF2B5EF4-FFF2-40B4-BE49-F238E27FC236}">
                <a16:creationId xmlns:a16="http://schemas.microsoft.com/office/drawing/2014/main" id="{949BF6C6-9A93-6ACA-8094-3EB74AF970C1}"/>
              </a:ext>
            </a:extLst>
          </p:cNvPr>
          <p:cNvGrpSpPr/>
          <p:nvPr/>
        </p:nvGrpSpPr>
        <p:grpSpPr>
          <a:xfrm>
            <a:off x="569313" y="2996425"/>
            <a:ext cx="977798" cy="865150"/>
            <a:chOff x="2676100" y="1456375"/>
            <a:chExt cx="501100" cy="424450"/>
          </a:xfrm>
          <a:solidFill>
            <a:srgbClr val="5C3183"/>
          </a:solidFill>
        </p:grpSpPr>
        <p:sp>
          <p:nvSpPr>
            <p:cNvPr id="8" name="Google Shape;4098;p45">
              <a:extLst>
                <a:ext uri="{FF2B5EF4-FFF2-40B4-BE49-F238E27FC236}">
                  <a16:creationId xmlns:a16="http://schemas.microsoft.com/office/drawing/2014/main" id="{B69D77FB-4FB6-2E9C-80C9-ED61FAAB0CE7}"/>
                </a:ext>
              </a:extLst>
            </p:cNvPr>
            <p:cNvSpPr/>
            <p:nvPr/>
          </p:nvSpPr>
          <p:spPr>
            <a:xfrm>
              <a:off x="3079725" y="1534750"/>
              <a:ext cx="97475" cy="268275"/>
            </a:xfrm>
            <a:custGeom>
              <a:avLst/>
              <a:gdLst/>
              <a:ahLst/>
              <a:cxnLst/>
              <a:rect l="l" t="t" r="r" b="b"/>
              <a:pathLst>
                <a:path w="3899" h="10731" extrusionOk="0">
                  <a:moveTo>
                    <a:pt x="621" y="1"/>
                  </a:moveTo>
                  <a:cubicBezTo>
                    <a:pt x="476" y="1"/>
                    <a:pt x="331" y="56"/>
                    <a:pt x="221" y="166"/>
                  </a:cubicBezTo>
                  <a:cubicBezTo>
                    <a:pt x="0" y="387"/>
                    <a:pt x="0" y="746"/>
                    <a:pt x="221" y="966"/>
                  </a:cubicBezTo>
                  <a:cubicBezTo>
                    <a:pt x="2657" y="3397"/>
                    <a:pt x="2657" y="7340"/>
                    <a:pt x="221" y="9771"/>
                  </a:cubicBezTo>
                  <a:cubicBezTo>
                    <a:pt x="6" y="9992"/>
                    <a:pt x="9" y="10345"/>
                    <a:pt x="230" y="10565"/>
                  </a:cubicBezTo>
                  <a:cubicBezTo>
                    <a:pt x="340" y="10675"/>
                    <a:pt x="484" y="10730"/>
                    <a:pt x="629" y="10730"/>
                  </a:cubicBezTo>
                  <a:cubicBezTo>
                    <a:pt x="770" y="10730"/>
                    <a:pt x="912" y="10677"/>
                    <a:pt x="1021" y="10571"/>
                  </a:cubicBezTo>
                  <a:cubicBezTo>
                    <a:pt x="3898" y="7700"/>
                    <a:pt x="3898" y="3038"/>
                    <a:pt x="1021" y="166"/>
                  </a:cubicBezTo>
                  <a:cubicBezTo>
                    <a:pt x="911" y="56"/>
                    <a:pt x="766" y="1"/>
                    <a:pt x="6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 name="Google Shape;4099;p45">
              <a:extLst>
                <a:ext uri="{FF2B5EF4-FFF2-40B4-BE49-F238E27FC236}">
                  <a16:creationId xmlns:a16="http://schemas.microsoft.com/office/drawing/2014/main" id="{8178B0D2-AFB3-318C-BBD8-1B6789040DB4}"/>
                </a:ext>
              </a:extLst>
            </p:cNvPr>
            <p:cNvSpPr/>
            <p:nvPr/>
          </p:nvSpPr>
          <p:spPr>
            <a:xfrm>
              <a:off x="3039725" y="1574925"/>
              <a:ext cx="75350" cy="188250"/>
            </a:xfrm>
            <a:custGeom>
              <a:avLst/>
              <a:gdLst/>
              <a:ahLst/>
              <a:cxnLst/>
              <a:rect l="l" t="t" r="r" b="b"/>
              <a:pathLst>
                <a:path w="3014" h="7530" extrusionOk="0">
                  <a:moveTo>
                    <a:pt x="629" y="1"/>
                  </a:moveTo>
                  <a:cubicBezTo>
                    <a:pt x="484" y="1"/>
                    <a:pt x="339" y="56"/>
                    <a:pt x="230" y="166"/>
                  </a:cubicBezTo>
                  <a:cubicBezTo>
                    <a:pt x="12" y="383"/>
                    <a:pt x="9" y="736"/>
                    <a:pt x="224" y="960"/>
                  </a:cubicBezTo>
                  <a:cubicBezTo>
                    <a:pt x="1769" y="2506"/>
                    <a:pt x="1769" y="5018"/>
                    <a:pt x="224" y="6564"/>
                  </a:cubicBezTo>
                  <a:cubicBezTo>
                    <a:pt x="0" y="6784"/>
                    <a:pt x="0" y="7144"/>
                    <a:pt x="224" y="7364"/>
                  </a:cubicBezTo>
                  <a:cubicBezTo>
                    <a:pt x="334" y="7474"/>
                    <a:pt x="479" y="7529"/>
                    <a:pt x="624" y="7529"/>
                  </a:cubicBezTo>
                  <a:cubicBezTo>
                    <a:pt x="769" y="7529"/>
                    <a:pt x="913" y="7474"/>
                    <a:pt x="1024" y="7364"/>
                  </a:cubicBezTo>
                  <a:cubicBezTo>
                    <a:pt x="3013" y="5374"/>
                    <a:pt x="3013" y="2149"/>
                    <a:pt x="1024" y="160"/>
                  </a:cubicBezTo>
                  <a:cubicBezTo>
                    <a:pt x="913" y="53"/>
                    <a:pt x="771" y="1"/>
                    <a:pt x="6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 name="Google Shape;4100;p45">
              <a:extLst>
                <a:ext uri="{FF2B5EF4-FFF2-40B4-BE49-F238E27FC236}">
                  <a16:creationId xmlns:a16="http://schemas.microsoft.com/office/drawing/2014/main" id="{535D7DCF-7531-721C-A7B2-D4B3DE558659}"/>
                </a:ext>
              </a:extLst>
            </p:cNvPr>
            <p:cNvSpPr/>
            <p:nvPr/>
          </p:nvSpPr>
          <p:spPr>
            <a:xfrm>
              <a:off x="2676100" y="1456375"/>
              <a:ext cx="340700" cy="424450"/>
            </a:xfrm>
            <a:custGeom>
              <a:avLst/>
              <a:gdLst/>
              <a:ahLst/>
              <a:cxnLst/>
              <a:rect l="l" t="t" r="r" b="b"/>
              <a:pathLst>
                <a:path w="13628" h="16978" extrusionOk="0">
                  <a:moveTo>
                    <a:pt x="2265" y="6792"/>
                  </a:moveTo>
                  <a:lnTo>
                    <a:pt x="2265" y="10189"/>
                  </a:lnTo>
                  <a:lnTo>
                    <a:pt x="1700" y="10189"/>
                  </a:lnTo>
                  <a:cubicBezTo>
                    <a:pt x="1386" y="10189"/>
                    <a:pt x="1133" y="9935"/>
                    <a:pt x="1133" y="9621"/>
                  </a:cubicBezTo>
                  <a:lnTo>
                    <a:pt x="1133" y="7356"/>
                  </a:lnTo>
                  <a:cubicBezTo>
                    <a:pt x="1133" y="7042"/>
                    <a:pt x="1386" y="6792"/>
                    <a:pt x="1700" y="6792"/>
                  </a:cubicBezTo>
                  <a:close/>
                  <a:moveTo>
                    <a:pt x="5701" y="5659"/>
                  </a:moveTo>
                  <a:lnTo>
                    <a:pt x="5701" y="11321"/>
                  </a:lnTo>
                  <a:lnTo>
                    <a:pt x="3965" y="11321"/>
                  </a:lnTo>
                  <a:cubicBezTo>
                    <a:pt x="3651" y="11321"/>
                    <a:pt x="3397" y="11067"/>
                    <a:pt x="3397" y="10753"/>
                  </a:cubicBezTo>
                  <a:lnTo>
                    <a:pt x="3397" y="6224"/>
                  </a:lnTo>
                  <a:cubicBezTo>
                    <a:pt x="3397" y="5910"/>
                    <a:pt x="3651" y="5659"/>
                    <a:pt x="3965" y="5659"/>
                  </a:cubicBezTo>
                  <a:close/>
                  <a:moveTo>
                    <a:pt x="10230" y="2827"/>
                  </a:moveTo>
                  <a:lnTo>
                    <a:pt x="10230" y="14150"/>
                  </a:lnTo>
                  <a:lnTo>
                    <a:pt x="6833" y="11602"/>
                  </a:lnTo>
                  <a:lnTo>
                    <a:pt x="6833" y="5376"/>
                  </a:lnTo>
                  <a:lnTo>
                    <a:pt x="10230" y="2827"/>
                  </a:lnTo>
                  <a:close/>
                  <a:moveTo>
                    <a:pt x="11927" y="1130"/>
                  </a:moveTo>
                  <a:cubicBezTo>
                    <a:pt x="12241" y="1130"/>
                    <a:pt x="12495" y="1381"/>
                    <a:pt x="12495" y="1695"/>
                  </a:cubicBezTo>
                  <a:lnTo>
                    <a:pt x="12495" y="15282"/>
                  </a:lnTo>
                  <a:cubicBezTo>
                    <a:pt x="12495" y="15596"/>
                    <a:pt x="12241" y="15847"/>
                    <a:pt x="11927" y="15847"/>
                  </a:cubicBezTo>
                  <a:cubicBezTo>
                    <a:pt x="11613" y="15847"/>
                    <a:pt x="11363" y="15596"/>
                    <a:pt x="11363" y="15282"/>
                  </a:cubicBezTo>
                  <a:lnTo>
                    <a:pt x="11363" y="1695"/>
                  </a:lnTo>
                  <a:cubicBezTo>
                    <a:pt x="11363" y="1381"/>
                    <a:pt x="11613" y="1130"/>
                    <a:pt x="11927" y="1130"/>
                  </a:cubicBezTo>
                  <a:close/>
                  <a:moveTo>
                    <a:pt x="11925" y="0"/>
                  </a:moveTo>
                  <a:cubicBezTo>
                    <a:pt x="11115" y="0"/>
                    <a:pt x="10405" y="580"/>
                    <a:pt x="10257" y="1393"/>
                  </a:cubicBezTo>
                  <a:lnTo>
                    <a:pt x="6079" y="4527"/>
                  </a:lnTo>
                  <a:lnTo>
                    <a:pt x="3965" y="4527"/>
                  </a:lnTo>
                  <a:cubicBezTo>
                    <a:pt x="3243" y="4527"/>
                    <a:pt x="2603" y="4980"/>
                    <a:pt x="2362" y="5659"/>
                  </a:cubicBezTo>
                  <a:lnTo>
                    <a:pt x="1700" y="5659"/>
                  </a:lnTo>
                  <a:cubicBezTo>
                    <a:pt x="761" y="5659"/>
                    <a:pt x="0" y="6417"/>
                    <a:pt x="0" y="7356"/>
                  </a:cubicBezTo>
                  <a:lnTo>
                    <a:pt x="0" y="9621"/>
                  </a:lnTo>
                  <a:cubicBezTo>
                    <a:pt x="0" y="10560"/>
                    <a:pt x="761" y="11318"/>
                    <a:pt x="1700" y="11321"/>
                  </a:cubicBezTo>
                  <a:lnTo>
                    <a:pt x="2362" y="11321"/>
                  </a:lnTo>
                  <a:cubicBezTo>
                    <a:pt x="2603" y="11997"/>
                    <a:pt x="3243" y="12450"/>
                    <a:pt x="3965" y="12453"/>
                  </a:cubicBezTo>
                  <a:lnTo>
                    <a:pt x="6079" y="12453"/>
                  </a:lnTo>
                  <a:lnTo>
                    <a:pt x="10257" y="15584"/>
                  </a:lnTo>
                  <a:cubicBezTo>
                    <a:pt x="10405" y="16397"/>
                    <a:pt x="11115" y="16977"/>
                    <a:pt x="11925" y="16977"/>
                  </a:cubicBezTo>
                  <a:cubicBezTo>
                    <a:pt x="11976" y="16977"/>
                    <a:pt x="12027" y="16975"/>
                    <a:pt x="12078" y="16970"/>
                  </a:cubicBezTo>
                  <a:cubicBezTo>
                    <a:pt x="12954" y="16892"/>
                    <a:pt x="13624" y="16161"/>
                    <a:pt x="13627" y="15282"/>
                  </a:cubicBezTo>
                  <a:lnTo>
                    <a:pt x="13627" y="1695"/>
                  </a:lnTo>
                  <a:cubicBezTo>
                    <a:pt x="13624" y="816"/>
                    <a:pt x="12954" y="85"/>
                    <a:pt x="12078" y="7"/>
                  </a:cubicBezTo>
                  <a:cubicBezTo>
                    <a:pt x="12027" y="2"/>
                    <a:pt x="11976" y="0"/>
                    <a:pt x="119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35D74"/>
                </a:solidFill>
              </a:endParaRPr>
            </a:p>
          </p:txBody>
        </p:sp>
      </p:grpSp>
    </p:spTree>
    <p:extLst>
      <p:ext uri="{BB962C8B-B14F-4D97-AF65-F5344CB8AC3E}">
        <p14:creationId xmlns:p14="http://schemas.microsoft.com/office/powerpoint/2010/main" val="454253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i="1" dirty="0" err="1">
                <a:solidFill>
                  <a:srgbClr val="771B86"/>
                </a:solidFill>
              </a:rPr>
              <a:t>Read</a:t>
            </a:r>
            <a:r>
              <a:rPr lang="pt-BR" sz="4000" i="1" dirty="0">
                <a:solidFill>
                  <a:srgbClr val="771B86"/>
                </a:solidFill>
              </a:rPr>
              <a:t> me </a:t>
            </a:r>
            <a:r>
              <a:rPr lang="pt-BR" sz="4000" i="1" dirty="0" err="1">
                <a:solidFill>
                  <a:srgbClr val="771B86"/>
                </a:solidFill>
              </a:rPr>
              <a:t>first</a:t>
            </a:r>
            <a:r>
              <a:rPr lang="pt-BR" sz="4000" i="1" dirty="0">
                <a:solidFill>
                  <a:srgbClr val="771B86"/>
                </a:solidFill>
              </a:rPr>
              <a:t>!</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1969656" y="1856232"/>
            <a:ext cx="7942440" cy="1714380"/>
          </a:xfrm>
          <a:prstGeom prst="rect">
            <a:avLst/>
          </a:prstGeom>
          <a:noFill/>
        </p:spPr>
        <p:txBody>
          <a:bodyPr wrap="square" rtlCol="0">
            <a:spAutoFit/>
          </a:bodyPr>
          <a:lstStyle/>
          <a:p>
            <a:pPr>
              <a:lnSpc>
                <a:spcPct val="150000"/>
              </a:lnSpc>
            </a:pPr>
            <a:r>
              <a:rPr lang="pt-BR" dirty="0">
                <a:solidFill>
                  <a:schemeClr val="bg2">
                    <a:lumMod val="50000"/>
                  </a:schemeClr>
                </a:solidFill>
              </a:rPr>
              <a:t>Relatório: refere-se aos relatórios sobre sustentabilidade divulgados pelas companhias, a saber: Relatório de Sustentabilidade, Relato Integrado, Relatório Integrado, Relatório Anual, Relatório socioambiental ou quaisquer nome relacionado a Relatórios referente a temas ESG;</a:t>
            </a:r>
          </a:p>
        </p:txBody>
      </p:sp>
      <p:sp>
        <p:nvSpPr>
          <p:cNvPr id="4" name="CaixaDeTexto 3">
            <a:extLst>
              <a:ext uri="{FF2B5EF4-FFF2-40B4-BE49-F238E27FC236}">
                <a16:creationId xmlns:a16="http://schemas.microsoft.com/office/drawing/2014/main" id="{59496CA0-D817-A49E-39CA-9C0B3D6635F6}"/>
              </a:ext>
            </a:extLst>
          </p:cNvPr>
          <p:cNvSpPr txBox="1"/>
          <p:nvPr/>
        </p:nvSpPr>
        <p:spPr>
          <a:xfrm>
            <a:off x="1969657" y="3739578"/>
            <a:ext cx="7942439" cy="1298882"/>
          </a:xfrm>
          <a:prstGeom prst="rect">
            <a:avLst/>
          </a:prstGeom>
          <a:noFill/>
        </p:spPr>
        <p:txBody>
          <a:bodyPr wrap="square" rtlCol="0">
            <a:spAutoFit/>
          </a:bodyPr>
          <a:lstStyle/>
          <a:p>
            <a:pPr>
              <a:lnSpc>
                <a:spcPct val="150000"/>
              </a:lnSpc>
            </a:pPr>
            <a:r>
              <a:rPr lang="pt-BR" dirty="0">
                <a:solidFill>
                  <a:schemeClr val="bg2">
                    <a:lumMod val="50000"/>
                  </a:schemeClr>
                </a:solidFill>
              </a:rPr>
              <a:t>Valores nos gráficos: exceto quando tratamos do Raio-X das companhias e Estado da Divulgação dos relatórios, os percentuais referem-se ao atributo analisado em relação ao número de relatórios divulgados;</a:t>
            </a:r>
          </a:p>
        </p:txBody>
      </p:sp>
      <p:sp>
        <p:nvSpPr>
          <p:cNvPr id="5" name="Google Shape;4177;p45">
            <a:extLst>
              <a:ext uri="{FF2B5EF4-FFF2-40B4-BE49-F238E27FC236}">
                <a16:creationId xmlns:a16="http://schemas.microsoft.com/office/drawing/2014/main" id="{1518CF8B-0CD7-ED26-F2D2-5F9F01A25DDF}"/>
              </a:ext>
            </a:extLst>
          </p:cNvPr>
          <p:cNvSpPr/>
          <p:nvPr/>
        </p:nvSpPr>
        <p:spPr>
          <a:xfrm>
            <a:off x="1083365" y="2413359"/>
            <a:ext cx="655886" cy="633017"/>
          </a:xfrm>
          <a:custGeom>
            <a:avLst/>
            <a:gdLst/>
            <a:ahLst/>
            <a:cxnLst/>
            <a:rect l="l" t="t" r="r" b="b"/>
            <a:pathLst>
              <a:path w="19326" h="18118" extrusionOk="0">
                <a:moveTo>
                  <a:pt x="17628" y="6794"/>
                </a:moveTo>
                <a:cubicBezTo>
                  <a:pt x="17939" y="6794"/>
                  <a:pt x="18193" y="7048"/>
                  <a:pt x="18193" y="7362"/>
                </a:cubicBezTo>
                <a:lnTo>
                  <a:pt x="18193" y="7927"/>
                </a:lnTo>
                <a:lnTo>
                  <a:pt x="12532" y="7927"/>
                </a:lnTo>
                <a:lnTo>
                  <a:pt x="12532" y="7362"/>
                </a:lnTo>
                <a:cubicBezTo>
                  <a:pt x="12532" y="7048"/>
                  <a:pt x="12785" y="6794"/>
                  <a:pt x="13099" y="6794"/>
                </a:cubicBezTo>
                <a:close/>
                <a:moveTo>
                  <a:pt x="17628" y="1133"/>
                </a:moveTo>
                <a:cubicBezTo>
                  <a:pt x="17939" y="1133"/>
                  <a:pt x="18193" y="1387"/>
                  <a:pt x="18193" y="1701"/>
                </a:cubicBezTo>
                <a:lnTo>
                  <a:pt x="18193" y="5759"/>
                </a:lnTo>
                <a:cubicBezTo>
                  <a:pt x="18012" y="5695"/>
                  <a:pt x="17819" y="5662"/>
                  <a:pt x="17628" y="5662"/>
                </a:cubicBezTo>
                <a:lnTo>
                  <a:pt x="13099" y="5662"/>
                </a:lnTo>
                <a:cubicBezTo>
                  <a:pt x="12160" y="5662"/>
                  <a:pt x="11399" y="6423"/>
                  <a:pt x="11399" y="7362"/>
                </a:cubicBezTo>
                <a:lnTo>
                  <a:pt x="11399" y="11324"/>
                </a:lnTo>
                <a:lnTo>
                  <a:pt x="1133" y="11324"/>
                </a:lnTo>
                <a:lnTo>
                  <a:pt x="1133" y="1701"/>
                </a:lnTo>
                <a:cubicBezTo>
                  <a:pt x="1133" y="1387"/>
                  <a:pt x="1387" y="1133"/>
                  <a:pt x="1701" y="1133"/>
                </a:cubicBezTo>
                <a:close/>
                <a:moveTo>
                  <a:pt x="11399" y="12456"/>
                </a:moveTo>
                <a:lnTo>
                  <a:pt x="11399" y="13588"/>
                </a:lnTo>
                <a:lnTo>
                  <a:pt x="1701" y="13588"/>
                </a:lnTo>
                <a:cubicBezTo>
                  <a:pt x="1387" y="13588"/>
                  <a:pt x="1133" y="13335"/>
                  <a:pt x="1133" y="13024"/>
                </a:cubicBezTo>
                <a:lnTo>
                  <a:pt x="1133" y="12456"/>
                </a:lnTo>
                <a:close/>
                <a:moveTo>
                  <a:pt x="18193" y="9059"/>
                </a:moveTo>
                <a:lnTo>
                  <a:pt x="18193" y="14720"/>
                </a:lnTo>
                <a:lnTo>
                  <a:pt x="12532" y="14720"/>
                </a:lnTo>
                <a:lnTo>
                  <a:pt x="12532" y="9059"/>
                </a:lnTo>
                <a:close/>
                <a:moveTo>
                  <a:pt x="11399" y="14720"/>
                </a:moveTo>
                <a:lnTo>
                  <a:pt x="11399" y="16420"/>
                </a:lnTo>
                <a:cubicBezTo>
                  <a:pt x="11399" y="16611"/>
                  <a:pt x="11432" y="16804"/>
                  <a:pt x="11496" y="16985"/>
                </a:cubicBezTo>
                <a:lnTo>
                  <a:pt x="7051" y="16985"/>
                </a:lnTo>
                <a:lnTo>
                  <a:pt x="7806" y="14720"/>
                </a:lnTo>
                <a:close/>
                <a:moveTo>
                  <a:pt x="18193" y="15853"/>
                </a:moveTo>
                <a:lnTo>
                  <a:pt x="18193" y="16420"/>
                </a:lnTo>
                <a:cubicBezTo>
                  <a:pt x="18193" y="16731"/>
                  <a:pt x="17939" y="16985"/>
                  <a:pt x="17628" y="16985"/>
                </a:cubicBezTo>
                <a:lnTo>
                  <a:pt x="13099" y="16985"/>
                </a:lnTo>
                <a:cubicBezTo>
                  <a:pt x="12785" y="16985"/>
                  <a:pt x="12532" y="16731"/>
                  <a:pt x="12532" y="16420"/>
                </a:cubicBezTo>
                <a:lnTo>
                  <a:pt x="12532" y="15853"/>
                </a:lnTo>
                <a:close/>
                <a:moveTo>
                  <a:pt x="1701" y="1"/>
                </a:moveTo>
                <a:cubicBezTo>
                  <a:pt x="762" y="1"/>
                  <a:pt x="1" y="762"/>
                  <a:pt x="1" y="1701"/>
                </a:cubicBezTo>
                <a:lnTo>
                  <a:pt x="1" y="13024"/>
                </a:lnTo>
                <a:cubicBezTo>
                  <a:pt x="1" y="13960"/>
                  <a:pt x="762" y="14720"/>
                  <a:pt x="1701" y="14720"/>
                </a:cubicBezTo>
                <a:lnTo>
                  <a:pt x="6613" y="14720"/>
                </a:lnTo>
                <a:lnTo>
                  <a:pt x="5859" y="16985"/>
                </a:lnTo>
                <a:lnTo>
                  <a:pt x="4002" y="16985"/>
                </a:lnTo>
                <a:cubicBezTo>
                  <a:pt x="3688" y="16985"/>
                  <a:pt x="3437" y="17239"/>
                  <a:pt x="3437" y="17553"/>
                </a:cubicBezTo>
                <a:cubicBezTo>
                  <a:pt x="3437" y="17864"/>
                  <a:pt x="3688" y="18117"/>
                  <a:pt x="4002" y="18117"/>
                </a:cubicBezTo>
                <a:lnTo>
                  <a:pt x="17628" y="18117"/>
                </a:lnTo>
                <a:cubicBezTo>
                  <a:pt x="18564" y="18117"/>
                  <a:pt x="19325" y="17356"/>
                  <a:pt x="19325" y="16420"/>
                </a:cubicBezTo>
                <a:lnTo>
                  <a:pt x="19325" y="1701"/>
                </a:lnTo>
                <a:cubicBezTo>
                  <a:pt x="19325" y="762"/>
                  <a:pt x="18564" y="1"/>
                  <a:pt x="17628" y="1"/>
                </a:cubicBezTo>
                <a:close/>
              </a:path>
            </a:pathLst>
          </a:custGeom>
          <a:solidFill>
            <a:srgbClr val="5C31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 name="Google Shape;4139;p45">
            <a:extLst>
              <a:ext uri="{FF2B5EF4-FFF2-40B4-BE49-F238E27FC236}">
                <a16:creationId xmlns:a16="http://schemas.microsoft.com/office/drawing/2014/main" id="{9345F0D8-5468-2F71-DC01-166DDF449BEA}"/>
              </a:ext>
            </a:extLst>
          </p:cNvPr>
          <p:cNvSpPr/>
          <p:nvPr/>
        </p:nvSpPr>
        <p:spPr>
          <a:xfrm>
            <a:off x="1083365" y="4062117"/>
            <a:ext cx="737658" cy="653804"/>
          </a:xfrm>
          <a:custGeom>
            <a:avLst/>
            <a:gdLst/>
            <a:ahLst/>
            <a:cxnLst/>
            <a:rect l="l" t="t" r="r" b="b"/>
            <a:pathLst>
              <a:path w="18772" h="17991" extrusionOk="0">
                <a:moveTo>
                  <a:pt x="17492" y="6197"/>
                </a:moveTo>
                <a:lnTo>
                  <a:pt x="17217" y="8063"/>
                </a:lnTo>
                <a:lnTo>
                  <a:pt x="15626" y="6472"/>
                </a:lnTo>
                <a:lnTo>
                  <a:pt x="17492" y="6197"/>
                </a:lnTo>
                <a:close/>
                <a:moveTo>
                  <a:pt x="6055" y="9391"/>
                </a:moveTo>
                <a:lnTo>
                  <a:pt x="6055" y="16858"/>
                </a:lnTo>
                <a:lnTo>
                  <a:pt x="1133" y="16858"/>
                </a:lnTo>
                <a:lnTo>
                  <a:pt x="1133" y="13332"/>
                </a:lnTo>
                <a:lnTo>
                  <a:pt x="6055" y="9391"/>
                </a:lnTo>
                <a:close/>
                <a:moveTo>
                  <a:pt x="7187" y="9141"/>
                </a:moveTo>
                <a:lnTo>
                  <a:pt x="11903" y="11568"/>
                </a:lnTo>
                <a:lnTo>
                  <a:pt x="11903" y="16858"/>
                </a:lnTo>
                <a:lnTo>
                  <a:pt x="7187" y="16858"/>
                </a:lnTo>
                <a:lnTo>
                  <a:pt x="7187" y="9141"/>
                </a:lnTo>
                <a:close/>
                <a:moveTo>
                  <a:pt x="565" y="1"/>
                </a:moveTo>
                <a:cubicBezTo>
                  <a:pt x="254" y="1"/>
                  <a:pt x="1" y="255"/>
                  <a:pt x="1" y="569"/>
                </a:cubicBezTo>
                <a:lnTo>
                  <a:pt x="1" y="17423"/>
                </a:lnTo>
                <a:cubicBezTo>
                  <a:pt x="1" y="17737"/>
                  <a:pt x="254" y="17991"/>
                  <a:pt x="565" y="17991"/>
                </a:cubicBezTo>
                <a:lnTo>
                  <a:pt x="18141" y="17991"/>
                </a:lnTo>
                <a:cubicBezTo>
                  <a:pt x="18455" y="17991"/>
                  <a:pt x="18706" y="17737"/>
                  <a:pt x="18706" y="17423"/>
                </a:cubicBezTo>
                <a:cubicBezTo>
                  <a:pt x="18706" y="17112"/>
                  <a:pt x="18455" y="16858"/>
                  <a:pt x="18141" y="16858"/>
                </a:cubicBezTo>
                <a:lnTo>
                  <a:pt x="13033" y="16858"/>
                </a:lnTo>
                <a:lnTo>
                  <a:pt x="13033" y="11457"/>
                </a:lnTo>
                <a:lnTo>
                  <a:pt x="16022" y="8467"/>
                </a:lnTo>
                <a:lnTo>
                  <a:pt x="17214" y="9660"/>
                </a:lnTo>
                <a:cubicBezTo>
                  <a:pt x="17329" y="9774"/>
                  <a:pt x="17471" y="9826"/>
                  <a:pt x="17611" y="9826"/>
                </a:cubicBezTo>
                <a:cubicBezTo>
                  <a:pt x="17874" y="9826"/>
                  <a:pt x="18129" y="9643"/>
                  <a:pt x="18175" y="9343"/>
                </a:cubicBezTo>
                <a:lnTo>
                  <a:pt x="18721" y="5608"/>
                </a:lnTo>
                <a:cubicBezTo>
                  <a:pt x="18771" y="5262"/>
                  <a:pt x="18501" y="4962"/>
                  <a:pt x="18164" y="4962"/>
                </a:cubicBezTo>
                <a:cubicBezTo>
                  <a:pt x="18137" y="4962"/>
                  <a:pt x="18109" y="4964"/>
                  <a:pt x="18081" y="4968"/>
                </a:cubicBezTo>
                <a:lnTo>
                  <a:pt x="14346" y="5514"/>
                </a:lnTo>
                <a:cubicBezTo>
                  <a:pt x="13887" y="5584"/>
                  <a:pt x="13700" y="6145"/>
                  <a:pt x="14029" y="6475"/>
                </a:cubicBezTo>
                <a:lnTo>
                  <a:pt x="15222" y="7667"/>
                </a:lnTo>
                <a:lnTo>
                  <a:pt x="12359" y="10530"/>
                </a:lnTo>
                <a:lnTo>
                  <a:pt x="6879" y="7710"/>
                </a:lnTo>
                <a:cubicBezTo>
                  <a:pt x="6867" y="7703"/>
                  <a:pt x="6855" y="7697"/>
                  <a:pt x="6846" y="7694"/>
                </a:cubicBezTo>
                <a:lnTo>
                  <a:pt x="6831" y="7688"/>
                </a:lnTo>
                <a:lnTo>
                  <a:pt x="6794" y="7673"/>
                </a:lnTo>
                <a:lnTo>
                  <a:pt x="6776" y="7670"/>
                </a:lnTo>
                <a:cubicBezTo>
                  <a:pt x="6767" y="7667"/>
                  <a:pt x="6755" y="7664"/>
                  <a:pt x="6743" y="7661"/>
                </a:cubicBezTo>
                <a:lnTo>
                  <a:pt x="6728" y="7658"/>
                </a:lnTo>
                <a:cubicBezTo>
                  <a:pt x="6713" y="7655"/>
                  <a:pt x="6695" y="7652"/>
                  <a:pt x="6680" y="7649"/>
                </a:cubicBezTo>
                <a:lnTo>
                  <a:pt x="6553" y="7649"/>
                </a:lnTo>
                <a:cubicBezTo>
                  <a:pt x="6541" y="7649"/>
                  <a:pt x="6526" y="7655"/>
                  <a:pt x="6514" y="7655"/>
                </a:cubicBezTo>
                <a:lnTo>
                  <a:pt x="6495" y="7661"/>
                </a:lnTo>
                <a:cubicBezTo>
                  <a:pt x="6483" y="7661"/>
                  <a:pt x="6474" y="7664"/>
                  <a:pt x="6465" y="7667"/>
                </a:cubicBezTo>
                <a:lnTo>
                  <a:pt x="6447" y="7673"/>
                </a:lnTo>
                <a:cubicBezTo>
                  <a:pt x="6432" y="7679"/>
                  <a:pt x="6417" y="7682"/>
                  <a:pt x="6405" y="7688"/>
                </a:cubicBezTo>
                <a:lnTo>
                  <a:pt x="6387" y="7697"/>
                </a:lnTo>
                <a:lnTo>
                  <a:pt x="6360" y="7710"/>
                </a:lnTo>
                <a:lnTo>
                  <a:pt x="6341" y="7719"/>
                </a:lnTo>
                <a:cubicBezTo>
                  <a:pt x="6332" y="7725"/>
                  <a:pt x="6323" y="7731"/>
                  <a:pt x="6314" y="7737"/>
                </a:cubicBezTo>
                <a:lnTo>
                  <a:pt x="6299" y="7746"/>
                </a:lnTo>
                <a:cubicBezTo>
                  <a:pt x="6287" y="7752"/>
                  <a:pt x="6275" y="7761"/>
                  <a:pt x="6266" y="7770"/>
                </a:cubicBezTo>
                <a:lnTo>
                  <a:pt x="6260" y="7776"/>
                </a:lnTo>
                <a:lnTo>
                  <a:pt x="1133" y="11879"/>
                </a:lnTo>
                <a:lnTo>
                  <a:pt x="1133" y="569"/>
                </a:lnTo>
                <a:cubicBezTo>
                  <a:pt x="1133" y="255"/>
                  <a:pt x="879" y="1"/>
                  <a:pt x="565" y="1"/>
                </a:cubicBezTo>
                <a:close/>
              </a:path>
            </a:pathLst>
          </a:custGeom>
          <a:solidFill>
            <a:srgbClr val="5C31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35D74"/>
              </a:solidFill>
            </a:endParaRPr>
          </a:p>
        </p:txBody>
      </p:sp>
    </p:spTree>
    <p:extLst>
      <p:ext uri="{BB962C8B-B14F-4D97-AF65-F5344CB8AC3E}">
        <p14:creationId xmlns:p14="http://schemas.microsoft.com/office/powerpoint/2010/main" val="906970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CAAC850-9B37-23BE-4C10-EBD5A59CE63E}"/>
              </a:ext>
            </a:extLst>
          </p:cNvPr>
          <p:cNvSpPr txBox="1"/>
          <p:nvPr/>
        </p:nvSpPr>
        <p:spPr>
          <a:xfrm>
            <a:off x="630936" y="2798064"/>
            <a:ext cx="5465064" cy="1569660"/>
          </a:xfrm>
          <a:prstGeom prst="rect">
            <a:avLst/>
          </a:prstGeom>
          <a:noFill/>
        </p:spPr>
        <p:txBody>
          <a:bodyPr wrap="square" rtlCol="0">
            <a:spAutoFit/>
          </a:bodyPr>
          <a:lstStyle/>
          <a:p>
            <a:r>
              <a:rPr lang="pt-BR" sz="4800" dirty="0">
                <a:solidFill>
                  <a:schemeClr val="bg1"/>
                </a:solidFill>
              </a:rPr>
              <a:t>Principais resultados</a:t>
            </a:r>
          </a:p>
        </p:txBody>
      </p:sp>
    </p:spTree>
    <p:extLst>
      <p:ext uri="{BB962C8B-B14F-4D97-AF65-F5344CB8AC3E}">
        <p14:creationId xmlns:p14="http://schemas.microsoft.com/office/powerpoint/2010/main" val="1943531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lipse 25">
            <a:extLst>
              <a:ext uri="{FF2B5EF4-FFF2-40B4-BE49-F238E27FC236}">
                <a16:creationId xmlns:a16="http://schemas.microsoft.com/office/drawing/2014/main" id="{36BF730B-EFCD-69E1-79EB-CABAF8E8E2F4}"/>
              </a:ext>
            </a:extLst>
          </p:cNvPr>
          <p:cNvSpPr/>
          <p:nvPr/>
        </p:nvSpPr>
        <p:spPr>
          <a:xfrm>
            <a:off x="2509054" y="2200324"/>
            <a:ext cx="1344508" cy="1344508"/>
          </a:xfrm>
          <a:prstGeom prst="ellipse">
            <a:avLst/>
          </a:prstGeom>
          <a:solidFill>
            <a:srgbClr val="771B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Elipse 26">
            <a:extLst>
              <a:ext uri="{FF2B5EF4-FFF2-40B4-BE49-F238E27FC236}">
                <a16:creationId xmlns:a16="http://schemas.microsoft.com/office/drawing/2014/main" id="{DC1874C5-2FF6-F5D2-64FF-1661FE68B254}"/>
              </a:ext>
            </a:extLst>
          </p:cNvPr>
          <p:cNvSpPr/>
          <p:nvPr/>
        </p:nvSpPr>
        <p:spPr>
          <a:xfrm>
            <a:off x="4742183" y="2199558"/>
            <a:ext cx="1344508" cy="1344508"/>
          </a:xfrm>
          <a:prstGeom prst="ellipse">
            <a:avLst/>
          </a:prstGeom>
          <a:solidFill>
            <a:srgbClr val="771B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Elipse 27">
            <a:extLst>
              <a:ext uri="{FF2B5EF4-FFF2-40B4-BE49-F238E27FC236}">
                <a16:creationId xmlns:a16="http://schemas.microsoft.com/office/drawing/2014/main" id="{23E53E09-EA91-67A9-52BA-BC99535E6C1C}"/>
              </a:ext>
            </a:extLst>
          </p:cNvPr>
          <p:cNvSpPr/>
          <p:nvPr/>
        </p:nvSpPr>
        <p:spPr>
          <a:xfrm>
            <a:off x="6975312" y="2199558"/>
            <a:ext cx="1344508" cy="1344508"/>
          </a:xfrm>
          <a:prstGeom prst="ellipse">
            <a:avLst/>
          </a:prstGeom>
          <a:solidFill>
            <a:srgbClr val="771B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Elipse 24">
            <a:extLst>
              <a:ext uri="{FF2B5EF4-FFF2-40B4-BE49-F238E27FC236}">
                <a16:creationId xmlns:a16="http://schemas.microsoft.com/office/drawing/2014/main" id="{C9CC8C4A-99DC-6FEB-93E0-B1AF6147EE86}"/>
              </a:ext>
            </a:extLst>
          </p:cNvPr>
          <p:cNvSpPr/>
          <p:nvPr/>
        </p:nvSpPr>
        <p:spPr>
          <a:xfrm>
            <a:off x="275925" y="2208549"/>
            <a:ext cx="1344508" cy="1344508"/>
          </a:xfrm>
          <a:prstGeom prst="ellipse">
            <a:avLst/>
          </a:prstGeom>
          <a:solidFill>
            <a:srgbClr val="771B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Sessões do Estudo</a:t>
            </a:r>
          </a:p>
        </p:txBody>
      </p:sp>
      <p:cxnSp>
        <p:nvCxnSpPr>
          <p:cNvPr id="14" name="Straight Connector 26">
            <a:extLst>
              <a:ext uri="{FF2B5EF4-FFF2-40B4-BE49-F238E27FC236}">
                <a16:creationId xmlns:a16="http://schemas.microsoft.com/office/drawing/2014/main" id="{78A54852-4CCC-0709-EA06-9E796A0DC89B}"/>
              </a:ext>
            </a:extLst>
          </p:cNvPr>
          <p:cNvCxnSpPr>
            <a:cxnSpLocks/>
          </p:cNvCxnSpPr>
          <p:nvPr/>
        </p:nvCxnSpPr>
        <p:spPr>
          <a:xfrm>
            <a:off x="0" y="2889712"/>
            <a:ext cx="9983755" cy="0"/>
          </a:xfrm>
          <a:prstGeom prst="line">
            <a:avLst/>
          </a:prstGeom>
          <a:ln w="28575">
            <a:solidFill>
              <a:srgbClr val="771B86"/>
            </a:solidFill>
          </a:ln>
        </p:spPr>
        <p:style>
          <a:lnRef idx="1">
            <a:schemeClr val="accent1"/>
          </a:lnRef>
          <a:fillRef idx="0">
            <a:schemeClr val="accent1"/>
          </a:fillRef>
          <a:effectRef idx="0">
            <a:schemeClr val="accent1"/>
          </a:effectRef>
          <a:fontRef idx="minor">
            <a:schemeClr val="tx1"/>
          </a:fontRef>
        </p:style>
      </p:cxnSp>
      <p:sp>
        <p:nvSpPr>
          <p:cNvPr id="16" name="TextBox 33">
            <a:extLst>
              <a:ext uri="{FF2B5EF4-FFF2-40B4-BE49-F238E27FC236}">
                <a16:creationId xmlns:a16="http://schemas.microsoft.com/office/drawing/2014/main" id="{30B8061D-2D99-C293-93E0-747C36CB2BCE}"/>
              </a:ext>
            </a:extLst>
          </p:cNvPr>
          <p:cNvSpPr txBox="1"/>
          <p:nvPr/>
        </p:nvSpPr>
        <p:spPr>
          <a:xfrm>
            <a:off x="324319" y="2364747"/>
            <a:ext cx="1247720" cy="1015663"/>
          </a:xfrm>
          <a:prstGeom prst="rect">
            <a:avLst/>
          </a:prstGeom>
          <a:noFill/>
        </p:spPr>
        <p:txBody>
          <a:bodyPr wrap="square" rtlCol="0">
            <a:spAutoFit/>
          </a:bodyPr>
          <a:lstStyle/>
          <a:p>
            <a:pPr algn="ctr"/>
            <a:r>
              <a:rPr lang="en-BR" sz="6000" b="1" i="1" dirty="0">
                <a:solidFill>
                  <a:srgbClr val="D13D98"/>
                </a:solidFill>
              </a:rPr>
              <a:t>01</a:t>
            </a:r>
          </a:p>
        </p:txBody>
      </p:sp>
      <p:sp>
        <p:nvSpPr>
          <p:cNvPr id="18" name="TextBox 34">
            <a:extLst>
              <a:ext uri="{FF2B5EF4-FFF2-40B4-BE49-F238E27FC236}">
                <a16:creationId xmlns:a16="http://schemas.microsoft.com/office/drawing/2014/main" id="{C2131E5D-6650-BE09-7DCE-AD9E5FACE2A3}"/>
              </a:ext>
            </a:extLst>
          </p:cNvPr>
          <p:cNvSpPr txBox="1"/>
          <p:nvPr/>
        </p:nvSpPr>
        <p:spPr>
          <a:xfrm>
            <a:off x="2557447" y="2363981"/>
            <a:ext cx="1247721" cy="1015663"/>
          </a:xfrm>
          <a:prstGeom prst="rect">
            <a:avLst/>
          </a:prstGeom>
          <a:noFill/>
        </p:spPr>
        <p:txBody>
          <a:bodyPr wrap="square" rtlCol="0">
            <a:spAutoFit/>
          </a:bodyPr>
          <a:lstStyle/>
          <a:p>
            <a:pPr algn="ctr"/>
            <a:r>
              <a:rPr lang="en-BR" sz="6000" b="1" i="1" dirty="0">
                <a:solidFill>
                  <a:srgbClr val="D13D98"/>
                </a:solidFill>
              </a:rPr>
              <a:t>02</a:t>
            </a:r>
          </a:p>
        </p:txBody>
      </p:sp>
      <p:sp>
        <p:nvSpPr>
          <p:cNvPr id="19" name="TextBox 35">
            <a:extLst>
              <a:ext uri="{FF2B5EF4-FFF2-40B4-BE49-F238E27FC236}">
                <a16:creationId xmlns:a16="http://schemas.microsoft.com/office/drawing/2014/main" id="{2083C959-C2B1-C954-4C00-804DF6FF3079}"/>
              </a:ext>
            </a:extLst>
          </p:cNvPr>
          <p:cNvSpPr txBox="1"/>
          <p:nvPr/>
        </p:nvSpPr>
        <p:spPr>
          <a:xfrm>
            <a:off x="4844650" y="2340591"/>
            <a:ext cx="1139573" cy="1015663"/>
          </a:xfrm>
          <a:prstGeom prst="rect">
            <a:avLst/>
          </a:prstGeom>
          <a:noFill/>
        </p:spPr>
        <p:txBody>
          <a:bodyPr wrap="square" rtlCol="0">
            <a:spAutoFit/>
          </a:bodyPr>
          <a:lstStyle/>
          <a:p>
            <a:pPr algn="ctr"/>
            <a:r>
              <a:rPr lang="en-BR" sz="6000" b="1" i="1" dirty="0">
                <a:solidFill>
                  <a:srgbClr val="D13D98"/>
                </a:solidFill>
              </a:rPr>
              <a:t>03</a:t>
            </a:r>
          </a:p>
        </p:txBody>
      </p:sp>
      <p:sp>
        <p:nvSpPr>
          <p:cNvPr id="20" name="TextBox 36">
            <a:extLst>
              <a:ext uri="{FF2B5EF4-FFF2-40B4-BE49-F238E27FC236}">
                <a16:creationId xmlns:a16="http://schemas.microsoft.com/office/drawing/2014/main" id="{867F4BF6-241C-0C93-1D13-B7FDD79897B5}"/>
              </a:ext>
            </a:extLst>
          </p:cNvPr>
          <p:cNvSpPr txBox="1"/>
          <p:nvPr/>
        </p:nvSpPr>
        <p:spPr>
          <a:xfrm>
            <a:off x="7042518" y="2348998"/>
            <a:ext cx="1210095" cy="1015663"/>
          </a:xfrm>
          <a:prstGeom prst="rect">
            <a:avLst/>
          </a:prstGeom>
          <a:noFill/>
        </p:spPr>
        <p:txBody>
          <a:bodyPr wrap="square" rtlCol="0">
            <a:spAutoFit/>
          </a:bodyPr>
          <a:lstStyle/>
          <a:p>
            <a:pPr algn="ctr"/>
            <a:r>
              <a:rPr lang="en-BR" sz="6000" b="1" i="1" dirty="0">
                <a:solidFill>
                  <a:srgbClr val="D13D98"/>
                </a:solidFill>
              </a:rPr>
              <a:t>04</a:t>
            </a:r>
          </a:p>
        </p:txBody>
      </p:sp>
      <p:sp>
        <p:nvSpPr>
          <p:cNvPr id="21" name="CaixaDeTexto 9">
            <a:extLst>
              <a:ext uri="{FF2B5EF4-FFF2-40B4-BE49-F238E27FC236}">
                <a16:creationId xmlns:a16="http://schemas.microsoft.com/office/drawing/2014/main" id="{57F5F7D3-EC87-BC83-FFE3-34DCDBA5E4CF}"/>
              </a:ext>
            </a:extLst>
          </p:cNvPr>
          <p:cNvSpPr txBox="1"/>
          <p:nvPr/>
        </p:nvSpPr>
        <p:spPr>
          <a:xfrm>
            <a:off x="-202060" y="3660486"/>
            <a:ext cx="2300478" cy="646331"/>
          </a:xfrm>
          <a:prstGeom prst="rect">
            <a:avLst/>
          </a:prstGeom>
          <a:noFill/>
        </p:spPr>
        <p:txBody>
          <a:bodyPr wrap="square" rtlCol="0" anchor="t">
            <a:spAutoFit/>
          </a:bodyPr>
          <a:lstStyle/>
          <a:p>
            <a:pPr algn="ctr"/>
            <a:r>
              <a:rPr lang="en-US" b="1" dirty="0">
                <a:solidFill>
                  <a:schemeClr val="tx1">
                    <a:lumMod val="75000"/>
                    <a:lumOff val="25000"/>
                  </a:schemeClr>
                </a:solidFill>
              </a:rPr>
              <a:t>Raio-x das </a:t>
            </a:r>
            <a:r>
              <a:rPr lang="en-US" b="1" dirty="0" err="1">
                <a:solidFill>
                  <a:schemeClr val="tx1">
                    <a:lumMod val="75000"/>
                    <a:lumOff val="25000"/>
                  </a:schemeClr>
                </a:solidFill>
              </a:rPr>
              <a:t>Companhias</a:t>
            </a:r>
            <a:endParaRPr lang="pt-BR" b="1"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22" name="CaixaDeTexto 9">
            <a:extLst>
              <a:ext uri="{FF2B5EF4-FFF2-40B4-BE49-F238E27FC236}">
                <a16:creationId xmlns:a16="http://schemas.microsoft.com/office/drawing/2014/main" id="{A792EDFD-A9E1-FFDD-A586-D865CD93F99C}"/>
              </a:ext>
            </a:extLst>
          </p:cNvPr>
          <p:cNvSpPr txBox="1"/>
          <p:nvPr/>
        </p:nvSpPr>
        <p:spPr>
          <a:xfrm>
            <a:off x="2022028" y="3652261"/>
            <a:ext cx="2300478" cy="646331"/>
          </a:xfrm>
          <a:prstGeom prst="rect">
            <a:avLst/>
          </a:prstGeom>
          <a:noFill/>
        </p:spPr>
        <p:txBody>
          <a:bodyPr wrap="square" rtlCol="0" anchor="t">
            <a:spAutoFit/>
          </a:bodyPr>
          <a:lstStyle/>
          <a:p>
            <a:pPr algn="ctr"/>
            <a:r>
              <a:rPr lang="en-US" b="1" dirty="0">
                <a:solidFill>
                  <a:schemeClr val="tx1">
                    <a:lumMod val="75000"/>
                    <a:lumOff val="25000"/>
                  </a:schemeClr>
                </a:solidFill>
              </a:rPr>
              <a:t>Frameworks e </a:t>
            </a:r>
            <a:r>
              <a:rPr lang="en-US" b="1" dirty="0" err="1">
                <a:solidFill>
                  <a:schemeClr val="tx1">
                    <a:lumMod val="75000"/>
                    <a:lumOff val="25000"/>
                  </a:schemeClr>
                </a:solidFill>
              </a:rPr>
              <a:t>adoção</a:t>
            </a:r>
            <a:r>
              <a:rPr lang="en-US" b="1" dirty="0">
                <a:solidFill>
                  <a:schemeClr val="tx1">
                    <a:lumMod val="75000"/>
                    <a:lumOff val="25000"/>
                  </a:schemeClr>
                </a:solidFill>
              </a:rPr>
              <a:t> </a:t>
            </a:r>
            <a:r>
              <a:rPr lang="en-US" b="1" dirty="0" err="1">
                <a:solidFill>
                  <a:schemeClr val="tx1">
                    <a:lumMod val="75000"/>
                    <a:lumOff val="25000"/>
                  </a:schemeClr>
                </a:solidFill>
              </a:rPr>
              <a:t>voluntária</a:t>
            </a:r>
            <a:r>
              <a:rPr lang="en-US" b="1" dirty="0">
                <a:solidFill>
                  <a:schemeClr val="tx1">
                    <a:lumMod val="75000"/>
                    <a:lumOff val="25000"/>
                  </a:schemeClr>
                </a:solidFill>
              </a:rPr>
              <a:t> </a:t>
            </a:r>
            <a:endParaRPr lang="pt-BR" b="1" dirty="0">
              <a:solidFill>
                <a:schemeClr val="tx1">
                  <a:lumMod val="75000"/>
                  <a:lumOff val="25000"/>
                </a:schemeClr>
              </a:solidFill>
            </a:endParaRPr>
          </a:p>
        </p:txBody>
      </p:sp>
      <p:sp>
        <p:nvSpPr>
          <p:cNvPr id="23" name="CaixaDeTexto 9">
            <a:extLst>
              <a:ext uri="{FF2B5EF4-FFF2-40B4-BE49-F238E27FC236}">
                <a16:creationId xmlns:a16="http://schemas.microsoft.com/office/drawing/2014/main" id="{02D38C89-13A6-CA02-474E-89DA9C0062DA}"/>
              </a:ext>
            </a:extLst>
          </p:cNvPr>
          <p:cNvSpPr txBox="1"/>
          <p:nvPr/>
        </p:nvSpPr>
        <p:spPr>
          <a:xfrm>
            <a:off x="4246116" y="3741483"/>
            <a:ext cx="2300478" cy="467885"/>
          </a:xfrm>
          <a:prstGeom prst="rect">
            <a:avLst/>
          </a:prstGeom>
          <a:noFill/>
        </p:spPr>
        <p:txBody>
          <a:bodyPr wrap="square" rtlCol="0" anchor="t">
            <a:spAutoFit/>
          </a:bodyPr>
          <a:lstStyle/>
          <a:p>
            <a:pPr algn="ctr">
              <a:lnSpc>
                <a:spcPct val="150000"/>
              </a:lnSpc>
            </a:pPr>
            <a:r>
              <a:rPr lang="en-US" b="1" dirty="0" err="1">
                <a:solidFill>
                  <a:schemeClr val="tx1">
                    <a:lumMod val="75000"/>
                    <a:lumOff val="25000"/>
                  </a:schemeClr>
                </a:solidFill>
              </a:rPr>
              <a:t>Asseguração</a:t>
            </a:r>
            <a:endParaRPr lang="pt-BR" b="1"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24" name="CaixaDeTexto 9">
            <a:extLst>
              <a:ext uri="{FF2B5EF4-FFF2-40B4-BE49-F238E27FC236}">
                <a16:creationId xmlns:a16="http://schemas.microsoft.com/office/drawing/2014/main" id="{C3C603E8-C2FA-1E6E-B422-B64815F6C79B}"/>
              </a:ext>
            </a:extLst>
          </p:cNvPr>
          <p:cNvSpPr txBox="1"/>
          <p:nvPr/>
        </p:nvSpPr>
        <p:spPr>
          <a:xfrm>
            <a:off x="6793135" y="3678021"/>
            <a:ext cx="1788639" cy="646331"/>
          </a:xfrm>
          <a:prstGeom prst="rect">
            <a:avLst/>
          </a:prstGeom>
          <a:noFill/>
        </p:spPr>
        <p:txBody>
          <a:bodyPr wrap="square" rtlCol="0" anchor="t">
            <a:spAutoFit/>
          </a:bodyPr>
          <a:lstStyle/>
          <a:p>
            <a:pPr algn="ctr"/>
            <a:r>
              <a:rPr lang="en-US" b="1" dirty="0">
                <a:solidFill>
                  <a:schemeClr val="tx1">
                    <a:lumMod val="75000"/>
                    <a:lumOff val="25000"/>
                  </a:schemeClr>
                </a:solidFill>
              </a:rPr>
              <a:t>Relato </a:t>
            </a:r>
            <a:r>
              <a:rPr lang="en-US" b="1" dirty="0" err="1">
                <a:solidFill>
                  <a:schemeClr val="tx1">
                    <a:lumMod val="75000"/>
                    <a:lumOff val="25000"/>
                  </a:schemeClr>
                </a:solidFill>
              </a:rPr>
              <a:t>Integrado</a:t>
            </a:r>
            <a:endParaRPr lang="pt-BR" b="1"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3" name="Elipse 2">
            <a:extLst>
              <a:ext uri="{FF2B5EF4-FFF2-40B4-BE49-F238E27FC236}">
                <a16:creationId xmlns:a16="http://schemas.microsoft.com/office/drawing/2014/main" id="{D0470E59-B4ED-2B16-4F6B-AE2F26F8D554}"/>
              </a:ext>
            </a:extLst>
          </p:cNvPr>
          <p:cNvSpPr/>
          <p:nvPr/>
        </p:nvSpPr>
        <p:spPr>
          <a:xfrm>
            <a:off x="9208441" y="2184575"/>
            <a:ext cx="1344508" cy="1344508"/>
          </a:xfrm>
          <a:prstGeom prst="ellipse">
            <a:avLst/>
          </a:prstGeom>
          <a:solidFill>
            <a:srgbClr val="771B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extBox 36">
            <a:extLst>
              <a:ext uri="{FF2B5EF4-FFF2-40B4-BE49-F238E27FC236}">
                <a16:creationId xmlns:a16="http://schemas.microsoft.com/office/drawing/2014/main" id="{AE5E172B-7FD6-543D-E284-603295190349}"/>
              </a:ext>
            </a:extLst>
          </p:cNvPr>
          <p:cNvSpPr txBox="1"/>
          <p:nvPr/>
        </p:nvSpPr>
        <p:spPr>
          <a:xfrm>
            <a:off x="9230656" y="2363980"/>
            <a:ext cx="1210095" cy="1015663"/>
          </a:xfrm>
          <a:prstGeom prst="rect">
            <a:avLst/>
          </a:prstGeom>
          <a:noFill/>
        </p:spPr>
        <p:txBody>
          <a:bodyPr wrap="square" rtlCol="0">
            <a:spAutoFit/>
          </a:bodyPr>
          <a:lstStyle/>
          <a:p>
            <a:pPr algn="ctr"/>
            <a:r>
              <a:rPr lang="en-BR" sz="6000" b="1" i="1" dirty="0">
                <a:solidFill>
                  <a:srgbClr val="D13D98"/>
                </a:solidFill>
              </a:rPr>
              <a:t>0</a:t>
            </a:r>
            <a:r>
              <a:rPr lang="pt-BR" sz="6000" b="1" i="1" dirty="0">
                <a:solidFill>
                  <a:srgbClr val="D13D98"/>
                </a:solidFill>
              </a:rPr>
              <a:t>5</a:t>
            </a:r>
            <a:endParaRPr lang="en-BR" sz="6000" b="1" i="1" dirty="0">
              <a:solidFill>
                <a:srgbClr val="D13D98"/>
              </a:solidFill>
            </a:endParaRPr>
          </a:p>
        </p:txBody>
      </p:sp>
      <p:sp>
        <p:nvSpPr>
          <p:cNvPr id="5" name="CaixaDeTexto 9">
            <a:extLst>
              <a:ext uri="{FF2B5EF4-FFF2-40B4-BE49-F238E27FC236}">
                <a16:creationId xmlns:a16="http://schemas.microsoft.com/office/drawing/2014/main" id="{CC389FB6-8BA0-13DA-D10C-8DA42CC63E9A}"/>
              </a:ext>
            </a:extLst>
          </p:cNvPr>
          <p:cNvSpPr txBox="1"/>
          <p:nvPr/>
        </p:nvSpPr>
        <p:spPr>
          <a:xfrm>
            <a:off x="8960964" y="3673851"/>
            <a:ext cx="1788639" cy="923330"/>
          </a:xfrm>
          <a:prstGeom prst="rect">
            <a:avLst/>
          </a:prstGeom>
          <a:noFill/>
        </p:spPr>
        <p:txBody>
          <a:bodyPr wrap="square" rtlCol="0" anchor="t">
            <a:spAutoFit/>
          </a:bodyPr>
          <a:lstStyle/>
          <a:p>
            <a:pPr algn="ctr"/>
            <a:r>
              <a:rPr lang="en-US" b="1" dirty="0">
                <a:solidFill>
                  <a:schemeClr val="tx1">
                    <a:lumMod val="75000"/>
                    <a:lumOff val="25000"/>
                  </a:schemeClr>
                </a:solidFill>
              </a:rPr>
              <a:t>Comparativo com outros </a:t>
            </a:r>
            <a:r>
              <a:rPr lang="en-US" b="1" dirty="0" err="1">
                <a:solidFill>
                  <a:schemeClr val="tx1">
                    <a:lumMod val="75000"/>
                    <a:lumOff val="25000"/>
                  </a:schemeClr>
                </a:solidFill>
              </a:rPr>
              <a:t>estudos</a:t>
            </a:r>
            <a:endParaRPr lang="pt-BR" b="1" dirty="0">
              <a:solidFill>
                <a:schemeClr val="tx1">
                  <a:lumMod val="75000"/>
                  <a:lumOff val="25000"/>
                </a:schemeClr>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7216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1" grpId="0"/>
      <p:bldP spid="22" grpId="0"/>
      <p:bldP spid="23" grpId="0"/>
      <p:bldP spid="24"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01.Raio-x das Companhias.</a:t>
            </a:r>
          </a:p>
        </p:txBody>
      </p:sp>
      <p:graphicFrame>
        <p:nvGraphicFramePr>
          <p:cNvPr id="8" name="Gráfico 7">
            <a:extLst>
              <a:ext uri="{FF2B5EF4-FFF2-40B4-BE49-F238E27FC236}">
                <a16:creationId xmlns:a16="http://schemas.microsoft.com/office/drawing/2014/main" id="{A3946463-9231-AB54-2A96-84568F329354}"/>
              </a:ext>
            </a:extLst>
          </p:cNvPr>
          <p:cNvGraphicFramePr>
            <a:graphicFrameLocks/>
          </p:cNvGraphicFramePr>
          <p:nvPr>
            <p:extLst>
              <p:ext uri="{D42A27DB-BD31-4B8C-83A1-F6EECF244321}">
                <p14:modId xmlns:p14="http://schemas.microsoft.com/office/powerpoint/2010/main" val="1643329391"/>
              </p:ext>
            </p:extLst>
          </p:nvPr>
        </p:nvGraphicFramePr>
        <p:xfrm>
          <a:off x="0" y="802465"/>
          <a:ext cx="6178061" cy="55968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a:extLst>
              <a:ext uri="{FF2B5EF4-FFF2-40B4-BE49-F238E27FC236}">
                <a16:creationId xmlns:a16="http://schemas.microsoft.com/office/drawing/2014/main" id="{554FB760-70C6-A97F-64B2-B7B831C42562}"/>
              </a:ext>
            </a:extLst>
          </p:cNvPr>
          <p:cNvGraphicFramePr>
            <a:graphicFrameLocks/>
          </p:cNvGraphicFramePr>
          <p:nvPr>
            <p:extLst>
              <p:ext uri="{D42A27DB-BD31-4B8C-83A1-F6EECF244321}">
                <p14:modId xmlns:p14="http://schemas.microsoft.com/office/powerpoint/2010/main" val="842621581"/>
              </p:ext>
            </p:extLst>
          </p:nvPr>
        </p:nvGraphicFramePr>
        <p:xfrm>
          <a:off x="5976730" y="586660"/>
          <a:ext cx="6096000" cy="5684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805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15378"/>
            <a:ext cx="9144000" cy="707886"/>
          </a:xfrm>
          <a:prstGeom prst="rect">
            <a:avLst/>
          </a:prstGeom>
          <a:noFill/>
        </p:spPr>
        <p:txBody>
          <a:bodyPr wrap="square" rtlCol="0">
            <a:spAutoFit/>
          </a:bodyPr>
          <a:lstStyle/>
          <a:p>
            <a:r>
              <a:rPr lang="pt-BR" sz="4000" dirty="0">
                <a:solidFill>
                  <a:srgbClr val="771B86"/>
                </a:solidFill>
              </a:rPr>
              <a:t>01.Raio-x das Companhias</a:t>
            </a:r>
          </a:p>
        </p:txBody>
      </p:sp>
      <p:sp>
        <p:nvSpPr>
          <p:cNvPr id="4" name="CaixaDeTexto 3">
            <a:extLst>
              <a:ext uri="{FF2B5EF4-FFF2-40B4-BE49-F238E27FC236}">
                <a16:creationId xmlns:a16="http://schemas.microsoft.com/office/drawing/2014/main" id="{4A0E0282-B0D2-DBDF-1CFB-3C4FC84B0E5B}"/>
              </a:ext>
            </a:extLst>
          </p:cNvPr>
          <p:cNvSpPr txBox="1"/>
          <p:nvPr/>
        </p:nvSpPr>
        <p:spPr>
          <a:xfrm>
            <a:off x="0" y="1042109"/>
            <a:ext cx="12095922" cy="1077218"/>
          </a:xfrm>
          <a:prstGeom prst="rect">
            <a:avLst/>
          </a:prstGeom>
          <a:noFill/>
        </p:spPr>
        <p:txBody>
          <a:bodyPr wrap="square" rtlCol="0">
            <a:spAutoFit/>
          </a:bodyPr>
          <a:lstStyle/>
          <a:p>
            <a:r>
              <a:rPr lang="pt-BR" sz="3200" dirty="0">
                <a:solidFill>
                  <a:srgbClr val="771B86"/>
                </a:solidFill>
              </a:rPr>
              <a:t>Panorama 2024 - Proporção de companhias da amostra que divulgaram relatório (IBrX100)</a:t>
            </a:r>
          </a:p>
        </p:txBody>
      </p:sp>
      <p:sp>
        <p:nvSpPr>
          <p:cNvPr id="5" name="CaixaDeTexto 4">
            <a:extLst>
              <a:ext uri="{FF2B5EF4-FFF2-40B4-BE49-F238E27FC236}">
                <a16:creationId xmlns:a16="http://schemas.microsoft.com/office/drawing/2014/main" id="{5C8A5222-2626-FDBA-B8CD-E5BF88093A65}"/>
              </a:ext>
            </a:extLst>
          </p:cNvPr>
          <p:cNvSpPr txBox="1"/>
          <p:nvPr/>
        </p:nvSpPr>
        <p:spPr>
          <a:xfrm>
            <a:off x="0" y="6373862"/>
            <a:ext cx="6693692" cy="276999"/>
          </a:xfrm>
          <a:prstGeom prst="rect">
            <a:avLst/>
          </a:prstGeom>
          <a:noFill/>
        </p:spPr>
        <p:txBody>
          <a:bodyPr wrap="none" rtlCol="0">
            <a:spAutoFit/>
          </a:bodyPr>
          <a:lstStyle/>
          <a:p>
            <a:r>
              <a:rPr lang="pt-BR" sz="1200" dirty="0">
                <a:solidFill>
                  <a:schemeClr val="bg1"/>
                </a:solidFill>
              </a:rPr>
              <a:t>¹Extraído de </a:t>
            </a:r>
            <a:r>
              <a:rPr lang="pt-BR" sz="1200" dirty="0">
                <a:solidFill>
                  <a:schemeClr val="bg1"/>
                </a:solidFill>
                <a:hlinkClick r:id="rId3">
                  <a:extLst>
                    <a:ext uri="{A12FA001-AC4F-418D-AE19-62706E023703}">
                      <ahyp:hlinkClr xmlns:ahyp="http://schemas.microsoft.com/office/drawing/2018/hyperlinkcolor" val="tx"/>
                    </a:ext>
                  </a:extLst>
                </a:hlinkClick>
              </a:rPr>
              <a:t>https://www.pwc.com.br/pt/estudos/servicos/auditoria/2023/ESG_Ibovespa_2023.pdf</a:t>
            </a:r>
            <a:r>
              <a:rPr lang="pt-BR" sz="1200" dirty="0">
                <a:solidFill>
                  <a:schemeClr val="bg1"/>
                </a:solidFill>
              </a:rPr>
              <a:t> </a:t>
            </a:r>
          </a:p>
        </p:txBody>
      </p:sp>
      <p:graphicFrame>
        <p:nvGraphicFramePr>
          <p:cNvPr id="3" name="Gráfico 2">
            <a:extLst>
              <a:ext uri="{FF2B5EF4-FFF2-40B4-BE49-F238E27FC236}">
                <a16:creationId xmlns:a16="http://schemas.microsoft.com/office/drawing/2014/main" id="{3B4EE1CB-87D4-982B-69E3-984B1FC811F3}"/>
              </a:ext>
            </a:extLst>
          </p:cNvPr>
          <p:cNvGraphicFramePr>
            <a:graphicFrameLocks/>
          </p:cNvGraphicFramePr>
          <p:nvPr>
            <p:extLst>
              <p:ext uri="{D42A27DB-BD31-4B8C-83A1-F6EECF244321}">
                <p14:modId xmlns:p14="http://schemas.microsoft.com/office/powerpoint/2010/main" val="957383311"/>
              </p:ext>
            </p:extLst>
          </p:nvPr>
        </p:nvGraphicFramePr>
        <p:xfrm>
          <a:off x="2971800" y="2216426"/>
          <a:ext cx="5744817" cy="39183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7829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01.Raio-x das Companhias</a:t>
            </a:r>
          </a:p>
        </p:txBody>
      </p:sp>
      <p:graphicFrame>
        <p:nvGraphicFramePr>
          <p:cNvPr id="3" name="Gráfico 2">
            <a:extLst>
              <a:ext uri="{FF2B5EF4-FFF2-40B4-BE49-F238E27FC236}">
                <a16:creationId xmlns:a16="http://schemas.microsoft.com/office/drawing/2014/main" id="{49F6E710-8F57-DF15-40A1-15C127477848}"/>
              </a:ext>
            </a:extLst>
          </p:cNvPr>
          <p:cNvGraphicFramePr>
            <a:graphicFrameLocks/>
          </p:cNvGraphicFramePr>
          <p:nvPr>
            <p:extLst>
              <p:ext uri="{D42A27DB-BD31-4B8C-83A1-F6EECF244321}">
                <p14:modId xmlns:p14="http://schemas.microsoft.com/office/powerpoint/2010/main" val="3673578685"/>
              </p:ext>
            </p:extLst>
          </p:nvPr>
        </p:nvGraphicFramePr>
        <p:xfrm>
          <a:off x="212689" y="802465"/>
          <a:ext cx="6168013" cy="549158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Gráfico 3">
            <a:extLst>
              <a:ext uri="{FF2B5EF4-FFF2-40B4-BE49-F238E27FC236}">
                <a16:creationId xmlns:a16="http://schemas.microsoft.com/office/drawing/2014/main" id="{A6B81A49-4E42-0148-A76D-F189CD39272E}"/>
              </a:ext>
            </a:extLst>
          </p:cNvPr>
          <p:cNvGraphicFramePr>
            <a:graphicFrameLocks/>
          </p:cNvGraphicFramePr>
          <p:nvPr>
            <p:extLst>
              <p:ext uri="{D42A27DB-BD31-4B8C-83A1-F6EECF244321}">
                <p14:modId xmlns:p14="http://schemas.microsoft.com/office/powerpoint/2010/main" val="326917432"/>
              </p:ext>
            </p:extLst>
          </p:nvPr>
        </p:nvGraphicFramePr>
        <p:xfrm>
          <a:off x="6380701" y="802465"/>
          <a:ext cx="5526595" cy="54094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2112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01.Raio-X das Companhias</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768095" y="2039112"/>
            <a:ext cx="4430070" cy="3791872"/>
          </a:xfrm>
          <a:prstGeom prst="rect">
            <a:avLst/>
          </a:prstGeom>
          <a:noFill/>
        </p:spPr>
        <p:txBody>
          <a:bodyPr wrap="square" rtlCol="0">
            <a:spAutoFit/>
          </a:bodyPr>
          <a:lstStyle/>
          <a:p>
            <a:pPr>
              <a:lnSpc>
                <a:spcPct val="150000"/>
              </a:lnSpc>
            </a:pPr>
            <a:r>
              <a:rPr lang="pt-BR" dirty="0">
                <a:solidFill>
                  <a:schemeClr val="bg2">
                    <a:lumMod val="50000"/>
                  </a:schemeClr>
                </a:solidFill>
              </a:rPr>
              <a:t> Das companhias que divulgaram relatório sobre sustentabilidade, quantas divulgaram o relatório até 3 meses do encerramento do exercício social?*</a:t>
            </a:r>
          </a:p>
          <a:p>
            <a:pPr>
              <a:lnSpc>
                <a:spcPct val="150000"/>
              </a:lnSpc>
            </a:pPr>
            <a:endParaRPr lang="pt-BR" dirty="0">
              <a:solidFill>
                <a:schemeClr val="bg2">
                  <a:lumMod val="50000"/>
                </a:schemeClr>
              </a:solidFill>
            </a:endParaRPr>
          </a:p>
          <a:p>
            <a:pPr>
              <a:lnSpc>
                <a:spcPct val="150000"/>
              </a:lnSpc>
            </a:pPr>
            <a:r>
              <a:rPr lang="pt-BR" dirty="0">
                <a:solidFill>
                  <a:schemeClr val="bg2">
                    <a:lumMod val="50000"/>
                  </a:schemeClr>
                </a:solidFill>
              </a:rPr>
              <a:t>* Para a análise, foram considerados apenas os relatórios entregues cuja abrangência é a mesma do último exercício social da companhia.</a:t>
            </a:r>
          </a:p>
        </p:txBody>
      </p:sp>
      <p:graphicFrame>
        <p:nvGraphicFramePr>
          <p:cNvPr id="4" name="Gráfico 3">
            <a:extLst>
              <a:ext uri="{FF2B5EF4-FFF2-40B4-BE49-F238E27FC236}">
                <a16:creationId xmlns:a16="http://schemas.microsoft.com/office/drawing/2014/main" id="{F830FADD-14C0-4CC8-0664-AB7F36F8B95E}"/>
              </a:ext>
            </a:extLst>
          </p:cNvPr>
          <p:cNvGraphicFramePr>
            <a:graphicFrameLocks/>
          </p:cNvGraphicFramePr>
          <p:nvPr>
            <p:extLst>
              <p:ext uri="{D42A27DB-BD31-4B8C-83A1-F6EECF244321}">
                <p14:modId xmlns:p14="http://schemas.microsoft.com/office/powerpoint/2010/main" val="2057559005"/>
              </p:ext>
            </p:extLst>
          </p:nvPr>
        </p:nvGraphicFramePr>
        <p:xfrm>
          <a:off x="3393829" y="1461877"/>
          <a:ext cx="8697686" cy="51348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1594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01.Raio-X das Companhias</a:t>
            </a:r>
          </a:p>
        </p:txBody>
      </p:sp>
      <p:sp>
        <p:nvSpPr>
          <p:cNvPr id="6" name="CaixaDeTexto 5">
            <a:extLst>
              <a:ext uri="{FF2B5EF4-FFF2-40B4-BE49-F238E27FC236}">
                <a16:creationId xmlns:a16="http://schemas.microsoft.com/office/drawing/2014/main" id="{3B8E6E06-5521-DC04-68A6-AE2B1D3386FF}"/>
              </a:ext>
            </a:extLst>
          </p:cNvPr>
          <p:cNvSpPr txBox="1"/>
          <p:nvPr/>
        </p:nvSpPr>
        <p:spPr>
          <a:xfrm>
            <a:off x="161810" y="6211669"/>
            <a:ext cx="5178286" cy="646331"/>
          </a:xfrm>
          <a:prstGeom prst="rect">
            <a:avLst/>
          </a:prstGeom>
          <a:noFill/>
        </p:spPr>
        <p:txBody>
          <a:bodyPr wrap="square" rtlCol="0">
            <a:spAutoFit/>
          </a:bodyPr>
          <a:lstStyle/>
          <a:p>
            <a:r>
              <a:rPr lang="pt-BR" sz="1200" dirty="0">
                <a:solidFill>
                  <a:schemeClr val="bg1"/>
                </a:solidFill>
              </a:rPr>
              <a:t>* Para a análise, foram considerados apenas os relatórios entregues cuja abrangência é a mesma do último exercício social da companhia.</a:t>
            </a:r>
          </a:p>
          <a:p>
            <a:endParaRPr lang="pt-BR" sz="1200" dirty="0">
              <a:solidFill>
                <a:schemeClr val="bg1"/>
              </a:solidFill>
            </a:endParaRPr>
          </a:p>
        </p:txBody>
      </p:sp>
      <p:graphicFrame>
        <p:nvGraphicFramePr>
          <p:cNvPr id="8" name="Gráfico 7">
            <a:extLst>
              <a:ext uri="{FF2B5EF4-FFF2-40B4-BE49-F238E27FC236}">
                <a16:creationId xmlns:a16="http://schemas.microsoft.com/office/drawing/2014/main" id="{FD7E0F93-BAF9-139B-E2BF-2245B9623CDE}"/>
              </a:ext>
            </a:extLst>
          </p:cNvPr>
          <p:cNvGraphicFramePr>
            <a:graphicFrameLocks/>
          </p:cNvGraphicFramePr>
          <p:nvPr>
            <p:extLst>
              <p:ext uri="{D42A27DB-BD31-4B8C-83A1-F6EECF244321}">
                <p14:modId xmlns:p14="http://schemas.microsoft.com/office/powerpoint/2010/main" val="2141975994"/>
              </p:ext>
            </p:extLst>
          </p:nvPr>
        </p:nvGraphicFramePr>
        <p:xfrm>
          <a:off x="1510748" y="914401"/>
          <a:ext cx="8597347" cy="5188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1246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02. Framework e adoção voluntária</a:t>
            </a:r>
          </a:p>
        </p:txBody>
      </p:sp>
      <p:pic>
        <p:nvPicPr>
          <p:cNvPr id="6" name="Imagem 5">
            <a:extLst>
              <a:ext uri="{FF2B5EF4-FFF2-40B4-BE49-F238E27FC236}">
                <a16:creationId xmlns:a16="http://schemas.microsoft.com/office/drawing/2014/main" id="{B2E387E9-F49B-13EF-CB2A-AA782C9C58F1}"/>
              </a:ext>
            </a:extLst>
          </p:cNvPr>
          <p:cNvPicPr>
            <a:picLocks noChangeAspect="1"/>
          </p:cNvPicPr>
          <p:nvPr/>
        </p:nvPicPr>
        <p:blipFill>
          <a:blip r:embed="rId3"/>
          <a:stretch>
            <a:fillRect/>
          </a:stretch>
        </p:blipFill>
        <p:spPr>
          <a:xfrm>
            <a:off x="1107377" y="1452202"/>
            <a:ext cx="9424285" cy="4054076"/>
          </a:xfrm>
          <a:prstGeom prst="rect">
            <a:avLst/>
          </a:prstGeom>
          <a:ln>
            <a:noFill/>
          </a:ln>
          <a:effectLst>
            <a:outerShdw blurRad="292100" dist="139700" dir="2700000" algn="tl" rotWithShape="0">
              <a:srgbClr val="333333">
                <a:alpha val="65000"/>
              </a:srgbClr>
            </a:outerShdw>
          </a:effectLst>
        </p:spPr>
      </p:pic>
      <p:sp>
        <p:nvSpPr>
          <p:cNvPr id="7" name="CaixaDeTexto 6">
            <a:extLst>
              <a:ext uri="{FF2B5EF4-FFF2-40B4-BE49-F238E27FC236}">
                <a16:creationId xmlns:a16="http://schemas.microsoft.com/office/drawing/2014/main" id="{1F045CCB-1625-F90D-31F9-33973AF131A9}"/>
              </a:ext>
            </a:extLst>
          </p:cNvPr>
          <p:cNvSpPr txBox="1"/>
          <p:nvPr/>
        </p:nvSpPr>
        <p:spPr>
          <a:xfrm>
            <a:off x="1107377" y="1543877"/>
            <a:ext cx="290464" cy="369332"/>
          </a:xfrm>
          <a:prstGeom prst="rect">
            <a:avLst/>
          </a:prstGeom>
          <a:noFill/>
        </p:spPr>
        <p:txBody>
          <a:bodyPr wrap="none" rtlCol="0">
            <a:spAutoFit/>
          </a:bodyPr>
          <a:lstStyle/>
          <a:p>
            <a:r>
              <a:rPr lang="pt-BR" dirty="0"/>
              <a:t>*</a:t>
            </a:r>
          </a:p>
        </p:txBody>
      </p:sp>
      <p:sp>
        <p:nvSpPr>
          <p:cNvPr id="8" name="CaixaDeTexto 7">
            <a:extLst>
              <a:ext uri="{FF2B5EF4-FFF2-40B4-BE49-F238E27FC236}">
                <a16:creationId xmlns:a16="http://schemas.microsoft.com/office/drawing/2014/main" id="{223AC3D3-BA6C-0C38-EAA7-CC79BFAE37C7}"/>
              </a:ext>
            </a:extLst>
          </p:cNvPr>
          <p:cNvSpPr txBox="1"/>
          <p:nvPr/>
        </p:nvSpPr>
        <p:spPr>
          <a:xfrm>
            <a:off x="96899" y="6325689"/>
            <a:ext cx="6552379" cy="461665"/>
          </a:xfrm>
          <a:prstGeom prst="rect">
            <a:avLst/>
          </a:prstGeom>
          <a:noFill/>
        </p:spPr>
        <p:txBody>
          <a:bodyPr wrap="square" rtlCol="0">
            <a:spAutoFit/>
          </a:bodyPr>
          <a:lstStyle/>
          <a:p>
            <a:r>
              <a:rPr lang="pt-BR" sz="1200" dirty="0">
                <a:solidFill>
                  <a:schemeClr val="bg1">
                    <a:lumMod val="95000"/>
                  </a:schemeClr>
                </a:solidFill>
              </a:rPr>
              <a:t>*Extraído de </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https://www.ifrs.org/</a:t>
            </a:r>
            <a:r>
              <a:rPr lang="pt-BR" sz="1200" dirty="0" err="1">
                <a:solidFill>
                  <a:schemeClr val="bg1">
                    <a:lumMod val="95000"/>
                  </a:schemeClr>
                </a:solidFill>
                <a:hlinkClick r:id="rId4">
                  <a:extLst>
                    <a:ext uri="{A12FA001-AC4F-418D-AE19-62706E023703}">
                      <ahyp:hlinkClr xmlns:ahyp="http://schemas.microsoft.com/office/drawing/2018/hyperlinkcolor" val="tx"/>
                    </a:ext>
                  </a:extLst>
                </a:hlinkClick>
              </a:rPr>
              <a:t>groups</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a:t>
            </a:r>
            <a:r>
              <a:rPr lang="pt-BR" sz="1200" dirty="0" err="1">
                <a:solidFill>
                  <a:schemeClr val="bg1">
                    <a:lumMod val="95000"/>
                  </a:schemeClr>
                </a:solidFill>
                <a:hlinkClick r:id="rId4">
                  <a:extLst>
                    <a:ext uri="{A12FA001-AC4F-418D-AE19-62706E023703}">
                      <ahyp:hlinkClr xmlns:ahyp="http://schemas.microsoft.com/office/drawing/2018/hyperlinkcolor" val="tx"/>
                    </a:ext>
                  </a:extLst>
                </a:hlinkClick>
              </a:rPr>
              <a:t>international</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a:t>
            </a:r>
            <a:r>
              <a:rPr lang="pt-BR" sz="1200" dirty="0" err="1">
                <a:solidFill>
                  <a:schemeClr val="bg1">
                    <a:lumMod val="95000"/>
                  </a:schemeClr>
                </a:solidFill>
                <a:hlinkClick r:id="rId4">
                  <a:extLst>
                    <a:ext uri="{A12FA001-AC4F-418D-AE19-62706E023703}">
                      <ahyp:hlinkClr xmlns:ahyp="http://schemas.microsoft.com/office/drawing/2018/hyperlinkcolor" val="tx"/>
                    </a:ext>
                  </a:extLst>
                </a:hlinkClick>
              </a:rPr>
              <a:t>sustainability</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-standards-board/</a:t>
            </a:r>
            <a:r>
              <a:rPr lang="pt-BR" sz="1200" dirty="0">
                <a:solidFill>
                  <a:schemeClr val="bg1">
                    <a:lumMod val="95000"/>
                  </a:schemeClr>
                </a:solidFill>
              </a:rPr>
              <a:t>, acesso em 01 de agosto de 2024.</a:t>
            </a:r>
          </a:p>
        </p:txBody>
      </p:sp>
    </p:spTree>
    <p:extLst>
      <p:ext uri="{BB962C8B-B14F-4D97-AF65-F5344CB8AC3E}">
        <p14:creationId xmlns:p14="http://schemas.microsoft.com/office/powerpoint/2010/main" val="110248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02. Framework e adoção voluntária</a:t>
            </a:r>
          </a:p>
        </p:txBody>
      </p:sp>
      <p:pic>
        <p:nvPicPr>
          <p:cNvPr id="6" name="Imagem 5">
            <a:extLst>
              <a:ext uri="{FF2B5EF4-FFF2-40B4-BE49-F238E27FC236}">
                <a16:creationId xmlns:a16="http://schemas.microsoft.com/office/drawing/2014/main" id="{B2E387E9-F49B-13EF-CB2A-AA782C9C58F1}"/>
              </a:ext>
            </a:extLst>
          </p:cNvPr>
          <p:cNvPicPr>
            <a:picLocks noChangeAspect="1"/>
          </p:cNvPicPr>
          <p:nvPr/>
        </p:nvPicPr>
        <p:blipFill>
          <a:blip r:embed="rId3"/>
          <a:stretch>
            <a:fillRect/>
          </a:stretch>
        </p:blipFill>
        <p:spPr>
          <a:xfrm>
            <a:off x="1107377" y="1452202"/>
            <a:ext cx="9424285" cy="4054076"/>
          </a:xfrm>
          <a:prstGeom prst="rect">
            <a:avLst/>
          </a:prstGeom>
          <a:ln>
            <a:noFill/>
          </a:ln>
          <a:effectLst>
            <a:outerShdw blurRad="292100" dist="139700" dir="2700000" algn="tl" rotWithShape="0">
              <a:srgbClr val="333333">
                <a:alpha val="65000"/>
              </a:srgbClr>
            </a:outerShdw>
          </a:effectLst>
        </p:spPr>
      </p:pic>
      <p:sp>
        <p:nvSpPr>
          <p:cNvPr id="7" name="CaixaDeTexto 6">
            <a:extLst>
              <a:ext uri="{FF2B5EF4-FFF2-40B4-BE49-F238E27FC236}">
                <a16:creationId xmlns:a16="http://schemas.microsoft.com/office/drawing/2014/main" id="{1F045CCB-1625-F90D-31F9-33973AF131A9}"/>
              </a:ext>
            </a:extLst>
          </p:cNvPr>
          <p:cNvSpPr txBox="1"/>
          <p:nvPr/>
        </p:nvSpPr>
        <p:spPr>
          <a:xfrm>
            <a:off x="1107377" y="1543877"/>
            <a:ext cx="290464" cy="369332"/>
          </a:xfrm>
          <a:prstGeom prst="rect">
            <a:avLst/>
          </a:prstGeom>
          <a:noFill/>
        </p:spPr>
        <p:txBody>
          <a:bodyPr wrap="none" rtlCol="0">
            <a:spAutoFit/>
          </a:bodyPr>
          <a:lstStyle/>
          <a:p>
            <a:r>
              <a:rPr lang="pt-BR" dirty="0"/>
              <a:t>*</a:t>
            </a:r>
          </a:p>
        </p:txBody>
      </p:sp>
      <p:sp>
        <p:nvSpPr>
          <p:cNvPr id="8" name="CaixaDeTexto 7">
            <a:extLst>
              <a:ext uri="{FF2B5EF4-FFF2-40B4-BE49-F238E27FC236}">
                <a16:creationId xmlns:a16="http://schemas.microsoft.com/office/drawing/2014/main" id="{223AC3D3-BA6C-0C38-EAA7-CC79BFAE37C7}"/>
              </a:ext>
            </a:extLst>
          </p:cNvPr>
          <p:cNvSpPr txBox="1"/>
          <p:nvPr/>
        </p:nvSpPr>
        <p:spPr>
          <a:xfrm>
            <a:off x="96899" y="6325689"/>
            <a:ext cx="6552379" cy="461665"/>
          </a:xfrm>
          <a:prstGeom prst="rect">
            <a:avLst/>
          </a:prstGeom>
          <a:noFill/>
        </p:spPr>
        <p:txBody>
          <a:bodyPr wrap="square" rtlCol="0">
            <a:spAutoFit/>
          </a:bodyPr>
          <a:lstStyle/>
          <a:p>
            <a:r>
              <a:rPr lang="pt-BR" sz="1200" dirty="0">
                <a:solidFill>
                  <a:schemeClr val="bg1">
                    <a:lumMod val="95000"/>
                  </a:schemeClr>
                </a:solidFill>
              </a:rPr>
              <a:t>*Extraído de </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https://www.ifrs.org/</a:t>
            </a:r>
            <a:r>
              <a:rPr lang="pt-BR" sz="1200" dirty="0" err="1">
                <a:solidFill>
                  <a:schemeClr val="bg1">
                    <a:lumMod val="95000"/>
                  </a:schemeClr>
                </a:solidFill>
                <a:hlinkClick r:id="rId4">
                  <a:extLst>
                    <a:ext uri="{A12FA001-AC4F-418D-AE19-62706E023703}">
                      <ahyp:hlinkClr xmlns:ahyp="http://schemas.microsoft.com/office/drawing/2018/hyperlinkcolor" val="tx"/>
                    </a:ext>
                  </a:extLst>
                </a:hlinkClick>
              </a:rPr>
              <a:t>groups</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a:t>
            </a:r>
            <a:r>
              <a:rPr lang="pt-BR" sz="1200" dirty="0" err="1">
                <a:solidFill>
                  <a:schemeClr val="bg1">
                    <a:lumMod val="95000"/>
                  </a:schemeClr>
                </a:solidFill>
                <a:hlinkClick r:id="rId4">
                  <a:extLst>
                    <a:ext uri="{A12FA001-AC4F-418D-AE19-62706E023703}">
                      <ahyp:hlinkClr xmlns:ahyp="http://schemas.microsoft.com/office/drawing/2018/hyperlinkcolor" val="tx"/>
                    </a:ext>
                  </a:extLst>
                </a:hlinkClick>
              </a:rPr>
              <a:t>international</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a:t>
            </a:r>
            <a:r>
              <a:rPr lang="pt-BR" sz="1200" dirty="0" err="1">
                <a:solidFill>
                  <a:schemeClr val="bg1">
                    <a:lumMod val="95000"/>
                  </a:schemeClr>
                </a:solidFill>
                <a:hlinkClick r:id="rId4">
                  <a:extLst>
                    <a:ext uri="{A12FA001-AC4F-418D-AE19-62706E023703}">
                      <ahyp:hlinkClr xmlns:ahyp="http://schemas.microsoft.com/office/drawing/2018/hyperlinkcolor" val="tx"/>
                    </a:ext>
                  </a:extLst>
                </a:hlinkClick>
              </a:rPr>
              <a:t>sustainability</a:t>
            </a:r>
            <a:r>
              <a:rPr lang="pt-BR" sz="1200" dirty="0">
                <a:solidFill>
                  <a:schemeClr val="bg1">
                    <a:lumMod val="95000"/>
                  </a:schemeClr>
                </a:solidFill>
                <a:hlinkClick r:id="rId4">
                  <a:extLst>
                    <a:ext uri="{A12FA001-AC4F-418D-AE19-62706E023703}">
                      <ahyp:hlinkClr xmlns:ahyp="http://schemas.microsoft.com/office/drawing/2018/hyperlinkcolor" val="tx"/>
                    </a:ext>
                  </a:extLst>
                </a:hlinkClick>
              </a:rPr>
              <a:t>-standards-board/</a:t>
            </a:r>
            <a:r>
              <a:rPr lang="pt-BR" sz="1200" dirty="0">
                <a:solidFill>
                  <a:schemeClr val="bg1">
                    <a:lumMod val="95000"/>
                  </a:schemeClr>
                </a:solidFill>
              </a:rPr>
              <a:t>, acesso em 01 de agosto de 2024. Tradução livre.</a:t>
            </a:r>
          </a:p>
        </p:txBody>
      </p:sp>
      <p:cxnSp>
        <p:nvCxnSpPr>
          <p:cNvPr id="11" name="Conector reto 10">
            <a:extLst>
              <a:ext uri="{FF2B5EF4-FFF2-40B4-BE49-F238E27FC236}">
                <a16:creationId xmlns:a16="http://schemas.microsoft.com/office/drawing/2014/main" id="{CE4664F1-6FD7-557A-5AC4-9782F2D034C8}"/>
              </a:ext>
            </a:extLst>
          </p:cNvPr>
          <p:cNvCxnSpPr>
            <a:cxnSpLocks/>
          </p:cNvCxnSpPr>
          <p:nvPr/>
        </p:nvCxnSpPr>
        <p:spPr>
          <a:xfrm>
            <a:off x="1325218" y="4731026"/>
            <a:ext cx="8586878" cy="0"/>
          </a:xfrm>
          <a:prstGeom prst="line">
            <a:avLst/>
          </a:prstGeom>
          <a:ln>
            <a:solidFill>
              <a:srgbClr val="FFFF00"/>
            </a:solidFill>
          </a:ln>
        </p:spPr>
        <p:style>
          <a:lnRef idx="3">
            <a:schemeClr val="accent1"/>
          </a:lnRef>
          <a:fillRef idx="0">
            <a:schemeClr val="accent1"/>
          </a:fillRef>
          <a:effectRef idx="2">
            <a:schemeClr val="accent1"/>
          </a:effectRef>
          <a:fontRef idx="minor">
            <a:schemeClr val="tx1"/>
          </a:fontRef>
        </p:style>
      </p:cxnSp>
      <p:cxnSp>
        <p:nvCxnSpPr>
          <p:cNvPr id="13" name="Conector reto 12">
            <a:extLst>
              <a:ext uri="{FF2B5EF4-FFF2-40B4-BE49-F238E27FC236}">
                <a16:creationId xmlns:a16="http://schemas.microsoft.com/office/drawing/2014/main" id="{F77578B7-7C80-5B9D-EC20-34898DEC483B}"/>
              </a:ext>
            </a:extLst>
          </p:cNvPr>
          <p:cNvCxnSpPr>
            <a:cxnSpLocks/>
          </p:cNvCxnSpPr>
          <p:nvPr/>
        </p:nvCxnSpPr>
        <p:spPr>
          <a:xfrm>
            <a:off x="1325218" y="5042452"/>
            <a:ext cx="8762999" cy="0"/>
          </a:xfrm>
          <a:prstGeom prst="line">
            <a:avLst/>
          </a:prstGeom>
          <a:ln>
            <a:solidFill>
              <a:srgbClr val="FFFF00"/>
            </a:solidFill>
          </a:ln>
        </p:spPr>
        <p:style>
          <a:lnRef idx="3">
            <a:schemeClr val="accent1"/>
          </a:lnRef>
          <a:fillRef idx="0">
            <a:schemeClr val="accent1"/>
          </a:fillRef>
          <a:effectRef idx="2">
            <a:schemeClr val="accent1"/>
          </a:effectRef>
          <a:fontRef idx="minor">
            <a:schemeClr val="tx1"/>
          </a:fontRef>
        </p:style>
      </p:cxnSp>
      <p:cxnSp>
        <p:nvCxnSpPr>
          <p:cNvPr id="15" name="Conector reto 14">
            <a:extLst>
              <a:ext uri="{FF2B5EF4-FFF2-40B4-BE49-F238E27FC236}">
                <a16:creationId xmlns:a16="http://schemas.microsoft.com/office/drawing/2014/main" id="{32F7D0D9-76F2-B7C1-2B7A-9D4068A4994D}"/>
              </a:ext>
            </a:extLst>
          </p:cNvPr>
          <p:cNvCxnSpPr>
            <a:cxnSpLocks/>
          </p:cNvCxnSpPr>
          <p:nvPr/>
        </p:nvCxnSpPr>
        <p:spPr>
          <a:xfrm>
            <a:off x="1325218" y="5314122"/>
            <a:ext cx="6055978" cy="0"/>
          </a:xfrm>
          <a:prstGeom prst="line">
            <a:avLst/>
          </a:prstGeom>
          <a:ln>
            <a:solidFill>
              <a:srgbClr val="FFFF00"/>
            </a:solidFill>
          </a:ln>
        </p:spPr>
        <p:style>
          <a:lnRef idx="3">
            <a:schemeClr val="accent1"/>
          </a:lnRef>
          <a:fillRef idx="0">
            <a:schemeClr val="accent1"/>
          </a:fillRef>
          <a:effectRef idx="2">
            <a:schemeClr val="accent1"/>
          </a:effectRef>
          <a:fontRef idx="minor">
            <a:schemeClr val="tx1"/>
          </a:fontRef>
        </p:style>
      </p:cxnSp>
      <p:cxnSp>
        <p:nvCxnSpPr>
          <p:cNvPr id="19" name="Conector reto 18">
            <a:extLst>
              <a:ext uri="{FF2B5EF4-FFF2-40B4-BE49-F238E27FC236}">
                <a16:creationId xmlns:a16="http://schemas.microsoft.com/office/drawing/2014/main" id="{3F5E6017-0250-8E5C-1A37-FDD7082B468A}"/>
              </a:ext>
            </a:extLst>
          </p:cNvPr>
          <p:cNvCxnSpPr>
            <a:cxnSpLocks/>
          </p:cNvCxnSpPr>
          <p:nvPr/>
        </p:nvCxnSpPr>
        <p:spPr>
          <a:xfrm>
            <a:off x="1325218" y="4485861"/>
            <a:ext cx="8586878" cy="0"/>
          </a:xfrm>
          <a:prstGeom prst="line">
            <a:avLst/>
          </a:prstGeom>
          <a:ln>
            <a:solidFill>
              <a:srgbClr val="FFFF00"/>
            </a:solidFill>
          </a:ln>
        </p:spPr>
        <p:style>
          <a:lnRef idx="3">
            <a:schemeClr val="accent1"/>
          </a:lnRef>
          <a:fillRef idx="0">
            <a:schemeClr val="accent1"/>
          </a:fillRef>
          <a:effectRef idx="2">
            <a:schemeClr val="accent1"/>
          </a:effectRef>
          <a:fontRef idx="minor">
            <a:schemeClr val="tx1"/>
          </a:fontRef>
        </p:style>
      </p:cxnSp>
      <p:sp>
        <p:nvSpPr>
          <p:cNvPr id="3" name="Retângulo 2">
            <a:extLst>
              <a:ext uri="{FF2B5EF4-FFF2-40B4-BE49-F238E27FC236}">
                <a16:creationId xmlns:a16="http://schemas.microsoft.com/office/drawing/2014/main" id="{52991692-4F86-BE34-ED01-4F8E5949B58C}"/>
              </a:ext>
            </a:extLst>
          </p:cNvPr>
          <p:cNvSpPr/>
          <p:nvPr/>
        </p:nvSpPr>
        <p:spPr>
          <a:xfrm>
            <a:off x="1107377" y="1452202"/>
            <a:ext cx="9424285" cy="405407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endParaRPr lang="pt-BR" sz="1700" dirty="0">
              <a:solidFill>
                <a:srgbClr val="494949"/>
              </a:solidFill>
              <a:latin typeface="Noto sa"/>
            </a:endParaRPr>
          </a:p>
          <a:p>
            <a:r>
              <a:rPr lang="pt-BR" sz="1700" dirty="0">
                <a:solidFill>
                  <a:srgbClr val="494949"/>
                </a:solidFill>
                <a:latin typeface="Noto sa"/>
              </a:rPr>
              <a:t>*O ISSB estabeleceu quatro objetivos principais:</a:t>
            </a:r>
          </a:p>
          <a:p>
            <a:endParaRPr lang="pt-BR" sz="1700" dirty="0">
              <a:solidFill>
                <a:srgbClr val="494949"/>
              </a:solidFill>
              <a:latin typeface="Noto sa"/>
            </a:endParaRPr>
          </a:p>
          <a:p>
            <a:pPr marL="800100" lvl="1" indent="-342900">
              <a:buFont typeface="+mj-lt"/>
              <a:buAutoNum type="arabicPeriod"/>
            </a:pPr>
            <a:r>
              <a:rPr lang="pt-BR" sz="1700" dirty="0">
                <a:solidFill>
                  <a:srgbClr val="494949"/>
                </a:solidFill>
                <a:latin typeface="Noto sa"/>
              </a:rPr>
              <a:t>desenvolver padrões para uma linha de base global de divulgações de sustentabilidade;</a:t>
            </a:r>
          </a:p>
          <a:p>
            <a:pPr marL="800100" lvl="1" indent="-342900">
              <a:buFont typeface="+mj-lt"/>
              <a:buAutoNum type="arabicPeriod"/>
            </a:pPr>
            <a:r>
              <a:rPr lang="pt-BR" sz="1700" dirty="0">
                <a:solidFill>
                  <a:srgbClr val="494949"/>
                </a:solidFill>
                <a:latin typeface="Noto sa"/>
              </a:rPr>
              <a:t>atender às necessidades de informação dos investidores;</a:t>
            </a:r>
          </a:p>
          <a:p>
            <a:pPr marL="800100" lvl="1" indent="-342900">
              <a:buFont typeface="+mj-lt"/>
              <a:buAutoNum type="arabicPeriod"/>
            </a:pPr>
            <a:r>
              <a:rPr lang="pt-BR" sz="1700" dirty="0">
                <a:solidFill>
                  <a:srgbClr val="494949"/>
                </a:solidFill>
                <a:latin typeface="Noto sa"/>
              </a:rPr>
              <a:t>permitir que as empresas forneçam informações abrangentes sobre sustentabilidade aos mercados de capital globais; e </a:t>
            </a:r>
          </a:p>
          <a:p>
            <a:pPr marL="800100" lvl="1" indent="-342900">
              <a:buFont typeface="+mj-lt"/>
              <a:buAutoNum type="arabicPeriod"/>
            </a:pPr>
            <a:r>
              <a:rPr lang="pt-BR" sz="1700" dirty="0">
                <a:solidFill>
                  <a:srgbClr val="494949"/>
                </a:solidFill>
                <a:latin typeface="Noto sa"/>
              </a:rPr>
              <a:t>facilitar a interoperabilidade com divulgações específicas da jurisdição e/ou destinadas a amplos grupos de partes interessadas.</a:t>
            </a:r>
          </a:p>
          <a:p>
            <a:endParaRPr lang="pt-BR" sz="1700" dirty="0">
              <a:solidFill>
                <a:srgbClr val="494949"/>
              </a:solidFill>
              <a:latin typeface="Noto sa"/>
            </a:endParaRPr>
          </a:p>
          <a:p>
            <a:r>
              <a:rPr lang="pt-BR" sz="1700" dirty="0">
                <a:solidFill>
                  <a:srgbClr val="494949"/>
                </a:solidFill>
                <a:latin typeface="Noto sa"/>
              </a:rPr>
              <a:t>O ISSB se baseia no trabalho de iniciativas de relatórios focadas em investidores lideradas pelo mercado, incluindo o </a:t>
            </a:r>
            <a:r>
              <a:rPr lang="pt-BR" sz="1700" i="1" dirty="0" err="1">
                <a:solidFill>
                  <a:srgbClr val="494949"/>
                </a:solidFill>
                <a:latin typeface="Noto sa"/>
              </a:rPr>
              <a:t>Climate</a:t>
            </a:r>
            <a:r>
              <a:rPr lang="pt-BR" sz="1700" i="1" dirty="0">
                <a:solidFill>
                  <a:srgbClr val="494949"/>
                </a:solidFill>
                <a:latin typeface="Noto sa"/>
              </a:rPr>
              <a:t> </a:t>
            </a:r>
            <a:r>
              <a:rPr lang="pt-BR" sz="1700" i="1" dirty="0" err="1">
                <a:solidFill>
                  <a:srgbClr val="494949"/>
                </a:solidFill>
                <a:latin typeface="Noto sa"/>
              </a:rPr>
              <a:t>Disclosure</a:t>
            </a:r>
            <a:r>
              <a:rPr lang="pt-BR" sz="1700" i="1" dirty="0">
                <a:solidFill>
                  <a:srgbClr val="494949"/>
                </a:solidFill>
                <a:latin typeface="Noto sa"/>
              </a:rPr>
              <a:t> Standards Board </a:t>
            </a:r>
            <a:r>
              <a:rPr lang="pt-BR" sz="1700" dirty="0">
                <a:solidFill>
                  <a:srgbClr val="494949"/>
                </a:solidFill>
                <a:latin typeface="Noto sa"/>
              </a:rPr>
              <a:t>(CDSB), </a:t>
            </a:r>
            <a:r>
              <a:rPr lang="pt-BR" sz="1700" i="1" dirty="0">
                <a:solidFill>
                  <a:srgbClr val="494949"/>
                </a:solidFill>
                <a:latin typeface="Noto sa"/>
              </a:rPr>
              <a:t>Task Force for </a:t>
            </a:r>
            <a:r>
              <a:rPr lang="pt-BR" sz="1700" i="1" dirty="0" err="1">
                <a:solidFill>
                  <a:srgbClr val="494949"/>
                </a:solidFill>
                <a:latin typeface="Noto sa"/>
              </a:rPr>
              <a:t>Climate-related</a:t>
            </a:r>
            <a:r>
              <a:rPr lang="pt-BR" sz="1700" i="1" dirty="0">
                <a:solidFill>
                  <a:srgbClr val="494949"/>
                </a:solidFill>
                <a:latin typeface="Noto sa"/>
              </a:rPr>
              <a:t> Financial </a:t>
            </a:r>
            <a:r>
              <a:rPr lang="pt-BR" sz="1700" i="1" dirty="0" err="1">
                <a:solidFill>
                  <a:srgbClr val="494949"/>
                </a:solidFill>
                <a:latin typeface="Noto sa"/>
              </a:rPr>
              <a:t>Disclosures</a:t>
            </a:r>
            <a:r>
              <a:rPr lang="pt-BR" sz="1700" dirty="0">
                <a:solidFill>
                  <a:srgbClr val="494949"/>
                </a:solidFill>
                <a:latin typeface="Noto sa"/>
              </a:rPr>
              <a:t> (TCFD), </a:t>
            </a:r>
            <a:r>
              <a:rPr lang="pt-BR" sz="1700" i="1" dirty="0" err="1">
                <a:solidFill>
                  <a:srgbClr val="494949"/>
                </a:solidFill>
                <a:latin typeface="Noto sa"/>
              </a:rPr>
              <a:t>Integrated</a:t>
            </a:r>
            <a:r>
              <a:rPr lang="pt-BR" sz="1700" i="1" dirty="0">
                <a:solidFill>
                  <a:srgbClr val="494949"/>
                </a:solidFill>
                <a:latin typeface="Noto sa"/>
              </a:rPr>
              <a:t> </a:t>
            </a:r>
            <a:r>
              <a:rPr lang="pt-BR" sz="1700" i="1" dirty="0" err="1">
                <a:solidFill>
                  <a:srgbClr val="494949"/>
                </a:solidFill>
                <a:latin typeface="Noto sa"/>
              </a:rPr>
              <a:t>Reporting</a:t>
            </a:r>
            <a:r>
              <a:rPr lang="pt-BR" sz="1700" i="1" dirty="0">
                <a:solidFill>
                  <a:srgbClr val="494949"/>
                </a:solidFill>
                <a:latin typeface="Noto sa"/>
              </a:rPr>
              <a:t> Framework</a:t>
            </a:r>
            <a:r>
              <a:rPr lang="pt-BR" sz="1700" dirty="0">
                <a:solidFill>
                  <a:srgbClr val="494949"/>
                </a:solidFill>
                <a:latin typeface="Noto sa"/>
              </a:rPr>
              <a:t> da </a:t>
            </a:r>
            <a:r>
              <a:rPr lang="pt-BR" sz="1700" i="1" dirty="0" err="1">
                <a:solidFill>
                  <a:srgbClr val="494949"/>
                </a:solidFill>
                <a:latin typeface="Noto sa"/>
              </a:rPr>
              <a:t>Value</a:t>
            </a:r>
            <a:r>
              <a:rPr lang="pt-BR" sz="1700" i="1" dirty="0">
                <a:solidFill>
                  <a:srgbClr val="494949"/>
                </a:solidFill>
                <a:latin typeface="Noto sa"/>
              </a:rPr>
              <a:t> </a:t>
            </a:r>
            <a:r>
              <a:rPr lang="pt-BR" sz="1700" i="1" dirty="0" err="1">
                <a:solidFill>
                  <a:srgbClr val="494949"/>
                </a:solidFill>
                <a:latin typeface="Noto sa"/>
              </a:rPr>
              <a:t>Reporting</a:t>
            </a:r>
            <a:r>
              <a:rPr lang="pt-BR" sz="1700" i="1" dirty="0">
                <a:solidFill>
                  <a:srgbClr val="494949"/>
                </a:solidFill>
                <a:latin typeface="Noto sa"/>
              </a:rPr>
              <a:t> Foundation</a:t>
            </a:r>
            <a:r>
              <a:rPr lang="pt-BR" sz="1700" dirty="0">
                <a:solidFill>
                  <a:srgbClr val="494949"/>
                </a:solidFill>
                <a:latin typeface="Noto sa"/>
              </a:rPr>
              <a:t> e </a:t>
            </a:r>
            <a:r>
              <a:rPr lang="pt-BR" sz="1700" i="1" dirty="0">
                <a:solidFill>
                  <a:srgbClr val="494949"/>
                </a:solidFill>
                <a:latin typeface="Noto sa"/>
              </a:rPr>
              <a:t>SASB Standards</a:t>
            </a:r>
            <a:r>
              <a:rPr lang="pt-BR" sz="1700" dirty="0">
                <a:solidFill>
                  <a:srgbClr val="494949"/>
                </a:solidFill>
                <a:latin typeface="Noto sa"/>
              </a:rPr>
              <a:t> baseados no setor, bem como </a:t>
            </a:r>
            <a:r>
              <a:rPr lang="pt-BR" sz="1700" i="1" dirty="0">
                <a:solidFill>
                  <a:srgbClr val="494949"/>
                </a:solidFill>
                <a:latin typeface="Noto sa"/>
              </a:rPr>
              <a:t>Stakeholder </a:t>
            </a:r>
            <a:r>
              <a:rPr lang="pt-BR" sz="1700" i="1" dirty="0" err="1">
                <a:solidFill>
                  <a:srgbClr val="494949"/>
                </a:solidFill>
                <a:latin typeface="Noto sa"/>
              </a:rPr>
              <a:t>Capitalism</a:t>
            </a:r>
            <a:r>
              <a:rPr lang="pt-BR" sz="1700" i="1" dirty="0">
                <a:solidFill>
                  <a:srgbClr val="494949"/>
                </a:solidFill>
                <a:latin typeface="Noto sa"/>
              </a:rPr>
              <a:t> </a:t>
            </a:r>
            <a:r>
              <a:rPr lang="pt-BR" sz="1700" i="1" dirty="0" err="1">
                <a:solidFill>
                  <a:srgbClr val="494949"/>
                </a:solidFill>
                <a:latin typeface="Noto sa"/>
              </a:rPr>
              <a:t>Metrics</a:t>
            </a:r>
            <a:r>
              <a:rPr lang="pt-BR" sz="1700" dirty="0">
                <a:solidFill>
                  <a:srgbClr val="494949"/>
                </a:solidFill>
                <a:latin typeface="Noto sa"/>
              </a:rPr>
              <a:t> do Fórum Econômico Mundial.</a:t>
            </a:r>
          </a:p>
        </p:txBody>
      </p:sp>
    </p:spTree>
    <p:extLst>
      <p:ext uri="{BB962C8B-B14F-4D97-AF65-F5344CB8AC3E}">
        <p14:creationId xmlns:p14="http://schemas.microsoft.com/office/powerpoint/2010/main" val="4119123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837" y="0"/>
            <a:ext cx="9144000" cy="707886"/>
          </a:xfrm>
          <a:prstGeom prst="rect">
            <a:avLst/>
          </a:prstGeom>
          <a:noFill/>
        </p:spPr>
        <p:txBody>
          <a:bodyPr wrap="square" rtlCol="0">
            <a:spAutoFit/>
          </a:bodyPr>
          <a:lstStyle/>
          <a:p>
            <a:r>
              <a:rPr lang="pt-BR" sz="4000" dirty="0">
                <a:solidFill>
                  <a:srgbClr val="771B86"/>
                </a:solidFill>
              </a:rPr>
              <a:t>02. Framework e adoção voluntária</a:t>
            </a:r>
          </a:p>
        </p:txBody>
      </p:sp>
      <p:graphicFrame>
        <p:nvGraphicFramePr>
          <p:cNvPr id="4" name="Gráfico 3">
            <a:extLst>
              <a:ext uri="{FF2B5EF4-FFF2-40B4-BE49-F238E27FC236}">
                <a16:creationId xmlns:a16="http://schemas.microsoft.com/office/drawing/2014/main" id="{6C3A794B-C0E8-44BB-2659-556ECA1644B2}"/>
              </a:ext>
            </a:extLst>
          </p:cNvPr>
          <p:cNvGraphicFramePr>
            <a:graphicFrameLocks/>
          </p:cNvGraphicFramePr>
          <p:nvPr>
            <p:extLst>
              <p:ext uri="{D42A27DB-BD31-4B8C-83A1-F6EECF244321}">
                <p14:modId xmlns:p14="http://schemas.microsoft.com/office/powerpoint/2010/main" val="2084798088"/>
              </p:ext>
            </p:extLst>
          </p:nvPr>
        </p:nvGraphicFramePr>
        <p:xfrm>
          <a:off x="129209" y="1384542"/>
          <a:ext cx="5738192" cy="5068957"/>
        </p:xfrm>
        <a:graphic>
          <a:graphicData uri="http://schemas.openxmlformats.org/drawingml/2006/chart">
            <c:chart xmlns:c="http://schemas.openxmlformats.org/drawingml/2006/chart" xmlns:r="http://schemas.openxmlformats.org/officeDocument/2006/relationships" r:id="rId2"/>
          </a:graphicData>
        </a:graphic>
      </p:graphicFrame>
      <p:sp>
        <p:nvSpPr>
          <p:cNvPr id="6" name="CaixaDeTexto 5">
            <a:extLst>
              <a:ext uri="{FF2B5EF4-FFF2-40B4-BE49-F238E27FC236}">
                <a16:creationId xmlns:a16="http://schemas.microsoft.com/office/drawing/2014/main" id="{63347527-B97B-A8E6-A82D-02B1BF4E0C2B}"/>
              </a:ext>
            </a:extLst>
          </p:cNvPr>
          <p:cNvSpPr txBox="1"/>
          <p:nvPr/>
        </p:nvSpPr>
        <p:spPr>
          <a:xfrm>
            <a:off x="6430618" y="5762317"/>
            <a:ext cx="603050" cy="338554"/>
          </a:xfrm>
          <a:prstGeom prst="rect">
            <a:avLst/>
          </a:prstGeom>
          <a:noFill/>
        </p:spPr>
        <p:txBody>
          <a:bodyPr wrap="none" rtlCol="0">
            <a:spAutoFit/>
          </a:bodyPr>
          <a:lstStyle/>
          <a:p>
            <a:r>
              <a:rPr lang="pt-BR" sz="1600" dirty="0">
                <a:solidFill>
                  <a:schemeClr val="accent5"/>
                </a:solidFill>
              </a:rPr>
              <a:t>*GRI</a:t>
            </a:r>
          </a:p>
        </p:txBody>
      </p:sp>
      <p:sp>
        <p:nvSpPr>
          <p:cNvPr id="9" name="Retângulo 8">
            <a:extLst>
              <a:ext uri="{FF2B5EF4-FFF2-40B4-BE49-F238E27FC236}">
                <a16:creationId xmlns:a16="http://schemas.microsoft.com/office/drawing/2014/main" id="{E357D52A-AE72-55C2-51AC-C2CEC83C4067}"/>
              </a:ext>
            </a:extLst>
          </p:cNvPr>
          <p:cNvSpPr/>
          <p:nvPr/>
        </p:nvSpPr>
        <p:spPr>
          <a:xfrm>
            <a:off x="7115720" y="5604474"/>
            <a:ext cx="3917752" cy="477079"/>
          </a:xfrm>
          <a:prstGeom prst="rect">
            <a:avLst/>
          </a:prstGeom>
          <a:solidFill>
            <a:schemeClr val="accent5"/>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t-BR">
              <a:ln>
                <a:solidFill>
                  <a:srgbClr val="00B0F0"/>
                </a:solidFill>
              </a:ln>
            </a:endParaRPr>
          </a:p>
        </p:txBody>
      </p:sp>
      <p:sp>
        <p:nvSpPr>
          <p:cNvPr id="10" name="CaixaDeTexto 9">
            <a:extLst>
              <a:ext uri="{FF2B5EF4-FFF2-40B4-BE49-F238E27FC236}">
                <a16:creationId xmlns:a16="http://schemas.microsoft.com/office/drawing/2014/main" id="{ABECCF16-4ECF-60E6-D2C3-C6D7B41C73CF}"/>
              </a:ext>
            </a:extLst>
          </p:cNvPr>
          <p:cNvSpPr txBox="1"/>
          <p:nvPr/>
        </p:nvSpPr>
        <p:spPr>
          <a:xfrm>
            <a:off x="11115525" y="5693054"/>
            <a:ext cx="891591" cy="338554"/>
          </a:xfrm>
          <a:prstGeom prst="rect">
            <a:avLst/>
          </a:prstGeom>
          <a:noFill/>
        </p:spPr>
        <p:txBody>
          <a:bodyPr wrap="none" rtlCol="0">
            <a:spAutoFit/>
          </a:bodyPr>
          <a:lstStyle/>
          <a:p>
            <a:r>
              <a:rPr lang="pt-BR" sz="1600" dirty="0">
                <a:solidFill>
                  <a:schemeClr val="accent5"/>
                </a:solidFill>
              </a:rPr>
              <a:t>99%, 90</a:t>
            </a:r>
          </a:p>
        </p:txBody>
      </p:sp>
      <p:cxnSp>
        <p:nvCxnSpPr>
          <p:cNvPr id="14" name="Conector reto 13">
            <a:extLst>
              <a:ext uri="{FF2B5EF4-FFF2-40B4-BE49-F238E27FC236}">
                <a16:creationId xmlns:a16="http://schemas.microsoft.com/office/drawing/2014/main" id="{D565B26E-E91C-F4E7-D9F8-299D0BFE911D}"/>
              </a:ext>
            </a:extLst>
          </p:cNvPr>
          <p:cNvCxnSpPr>
            <a:cxnSpLocks/>
          </p:cNvCxnSpPr>
          <p:nvPr/>
        </p:nvCxnSpPr>
        <p:spPr>
          <a:xfrm>
            <a:off x="6324600" y="5514975"/>
            <a:ext cx="5640474" cy="0"/>
          </a:xfrm>
          <a:prstGeom prst="line">
            <a:avLst/>
          </a:prstGeom>
          <a:ln w="9525" cap="flat" cmpd="sng" algn="ctr">
            <a:solidFill>
              <a:schemeClr val="bg1">
                <a:lumMod val="6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CaixaDeTexto 15">
            <a:extLst>
              <a:ext uri="{FF2B5EF4-FFF2-40B4-BE49-F238E27FC236}">
                <a16:creationId xmlns:a16="http://schemas.microsoft.com/office/drawing/2014/main" id="{26BD1454-6E30-BADB-9A56-3043BACDBDE3}"/>
              </a:ext>
            </a:extLst>
          </p:cNvPr>
          <p:cNvSpPr txBox="1"/>
          <p:nvPr/>
        </p:nvSpPr>
        <p:spPr>
          <a:xfrm>
            <a:off x="161810" y="6211669"/>
            <a:ext cx="5496040" cy="830997"/>
          </a:xfrm>
          <a:prstGeom prst="rect">
            <a:avLst/>
          </a:prstGeom>
          <a:noFill/>
        </p:spPr>
        <p:txBody>
          <a:bodyPr wrap="square" rtlCol="0">
            <a:spAutoFit/>
          </a:bodyPr>
          <a:lstStyle/>
          <a:p>
            <a:r>
              <a:rPr lang="pt-BR" sz="1200" dirty="0">
                <a:solidFill>
                  <a:schemeClr val="bg1"/>
                </a:solidFill>
              </a:rPr>
              <a:t>* Porcentagem refere-se a todos os relatórios divulgados, e não somente aqueles definidos na pesquisa como iniciativas utilizadas para a construção das normas internacionais pelo ISSB. </a:t>
            </a:r>
          </a:p>
          <a:p>
            <a:endParaRPr lang="pt-BR" sz="1200" dirty="0">
              <a:solidFill>
                <a:schemeClr val="bg1"/>
              </a:solidFill>
            </a:endParaRPr>
          </a:p>
        </p:txBody>
      </p:sp>
      <p:sp>
        <p:nvSpPr>
          <p:cNvPr id="17" name="CaixaDeTexto 16">
            <a:extLst>
              <a:ext uri="{FF2B5EF4-FFF2-40B4-BE49-F238E27FC236}">
                <a16:creationId xmlns:a16="http://schemas.microsoft.com/office/drawing/2014/main" id="{B4410326-C25F-90A3-172E-9269D6010197}"/>
              </a:ext>
            </a:extLst>
          </p:cNvPr>
          <p:cNvSpPr txBox="1"/>
          <p:nvPr/>
        </p:nvSpPr>
        <p:spPr>
          <a:xfrm>
            <a:off x="11561320" y="4867138"/>
            <a:ext cx="572593" cy="338554"/>
          </a:xfrm>
          <a:prstGeom prst="rect">
            <a:avLst/>
          </a:prstGeom>
          <a:noFill/>
        </p:spPr>
        <p:txBody>
          <a:bodyPr wrap="none" rtlCol="0">
            <a:spAutoFit/>
          </a:bodyPr>
          <a:lstStyle/>
          <a:p>
            <a:r>
              <a:rPr lang="pt-BR" sz="1600" dirty="0">
                <a:solidFill>
                  <a:schemeClr val="accent5"/>
                </a:solidFill>
              </a:rPr>
              <a:t>87%</a:t>
            </a:r>
          </a:p>
        </p:txBody>
      </p:sp>
      <p:sp>
        <p:nvSpPr>
          <p:cNvPr id="19" name="CaixaDeTexto 18">
            <a:extLst>
              <a:ext uri="{FF2B5EF4-FFF2-40B4-BE49-F238E27FC236}">
                <a16:creationId xmlns:a16="http://schemas.microsoft.com/office/drawing/2014/main" id="{00C9CCEA-C494-A474-EB9A-86603E3BEA56}"/>
              </a:ext>
            </a:extLst>
          </p:cNvPr>
          <p:cNvSpPr txBox="1"/>
          <p:nvPr/>
        </p:nvSpPr>
        <p:spPr>
          <a:xfrm>
            <a:off x="10596276" y="3919020"/>
            <a:ext cx="572593" cy="338554"/>
          </a:xfrm>
          <a:prstGeom prst="rect">
            <a:avLst/>
          </a:prstGeom>
          <a:noFill/>
        </p:spPr>
        <p:txBody>
          <a:bodyPr wrap="none" rtlCol="0">
            <a:spAutoFit/>
          </a:bodyPr>
          <a:lstStyle/>
          <a:p>
            <a:r>
              <a:rPr lang="pt-BR" sz="1600" dirty="0">
                <a:solidFill>
                  <a:schemeClr val="accent5"/>
                </a:solidFill>
              </a:rPr>
              <a:t>58%</a:t>
            </a:r>
          </a:p>
        </p:txBody>
      </p:sp>
      <p:sp>
        <p:nvSpPr>
          <p:cNvPr id="20" name="CaixaDeTexto 19">
            <a:extLst>
              <a:ext uri="{FF2B5EF4-FFF2-40B4-BE49-F238E27FC236}">
                <a16:creationId xmlns:a16="http://schemas.microsoft.com/office/drawing/2014/main" id="{D1F49CB7-ABED-F6DA-DC06-8E8BAFB39563}"/>
              </a:ext>
            </a:extLst>
          </p:cNvPr>
          <p:cNvSpPr txBox="1"/>
          <p:nvPr/>
        </p:nvSpPr>
        <p:spPr>
          <a:xfrm>
            <a:off x="10596275" y="2912883"/>
            <a:ext cx="572593" cy="338554"/>
          </a:xfrm>
          <a:prstGeom prst="rect">
            <a:avLst/>
          </a:prstGeom>
          <a:noFill/>
        </p:spPr>
        <p:txBody>
          <a:bodyPr wrap="none" rtlCol="0">
            <a:spAutoFit/>
          </a:bodyPr>
          <a:lstStyle/>
          <a:p>
            <a:r>
              <a:rPr lang="pt-BR" sz="1600" dirty="0">
                <a:solidFill>
                  <a:schemeClr val="accent5"/>
                </a:solidFill>
              </a:rPr>
              <a:t>60%</a:t>
            </a:r>
          </a:p>
        </p:txBody>
      </p:sp>
      <p:sp>
        <p:nvSpPr>
          <p:cNvPr id="21" name="CaixaDeTexto 20">
            <a:extLst>
              <a:ext uri="{FF2B5EF4-FFF2-40B4-BE49-F238E27FC236}">
                <a16:creationId xmlns:a16="http://schemas.microsoft.com/office/drawing/2014/main" id="{9CC13B73-4CDA-D4BF-DBDF-77D3486847A5}"/>
              </a:ext>
            </a:extLst>
          </p:cNvPr>
          <p:cNvSpPr txBox="1"/>
          <p:nvPr/>
        </p:nvSpPr>
        <p:spPr>
          <a:xfrm>
            <a:off x="8048022" y="1883424"/>
            <a:ext cx="463588" cy="338554"/>
          </a:xfrm>
          <a:prstGeom prst="rect">
            <a:avLst/>
          </a:prstGeom>
          <a:noFill/>
        </p:spPr>
        <p:txBody>
          <a:bodyPr wrap="none" rtlCol="0">
            <a:spAutoFit/>
          </a:bodyPr>
          <a:lstStyle/>
          <a:p>
            <a:r>
              <a:rPr lang="pt-BR" sz="1600" dirty="0">
                <a:solidFill>
                  <a:schemeClr val="accent5"/>
                </a:solidFill>
              </a:rPr>
              <a:t>8%</a:t>
            </a:r>
          </a:p>
        </p:txBody>
      </p:sp>
      <p:graphicFrame>
        <p:nvGraphicFramePr>
          <p:cNvPr id="3" name="Gráfico 2">
            <a:extLst>
              <a:ext uri="{FF2B5EF4-FFF2-40B4-BE49-F238E27FC236}">
                <a16:creationId xmlns:a16="http://schemas.microsoft.com/office/drawing/2014/main" id="{84EA56A8-4535-6057-A7A8-85A556F389BD}"/>
              </a:ext>
            </a:extLst>
          </p:cNvPr>
          <p:cNvGraphicFramePr>
            <a:graphicFrameLocks/>
          </p:cNvGraphicFramePr>
          <p:nvPr>
            <p:extLst>
              <p:ext uri="{D42A27DB-BD31-4B8C-83A1-F6EECF244321}">
                <p14:modId xmlns:p14="http://schemas.microsoft.com/office/powerpoint/2010/main" val="1421134235"/>
              </p:ext>
            </p:extLst>
          </p:nvPr>
        </p:nvGraphicFramePr>
        <p:xfrm>
          <a:off x="5377633" y="987898"/>
          <a:ext cx="6241774" cy="47217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241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p:bldP spid="17"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10734"/>
            <a:ext cx="9144000" cy="707886"/>
          </a:xfrm>
          <a:prstGeom prst="rect">
            <a:avLst/>
          </a:prstGeom>
          <a:noFill/>
        </p:spPr>
        <p:txBody>
          <a:bodyPr wrap="square" rtlCol="0">
            <a:spAutoFit/>
          </a:bodyPr>
          <a:lstStyle/>
          <a:p>
            <a:r>
              <a:rPr lang="pt-BR" sz="4000" dirty="0">
                <a:solidFill>
                  <a:srgbClr val="771B86"/>
                </a:solidFill>
              </a:rPr>
              <a:t>02. Framework e adoção voluntária</a:t>
            </a:r>
          </a:p>
        </p:txBody>
      </p:sp>
      <p:graphicFrame>
        <p:nvGraphicFramePr>
          <p:cNvPr id="4" name="Gráfico 3">
            <a:extLst>
              <a:ext uri="{FF2B5EF4-FFF2-40B4-BE49-F238E27FC236}">
                <a16:creationId xmlns:a16="http://schemas.microsoft.com/office/drawing/2014/main" id="{511FA826-007F-5B57-3E64-F0C7D6C83227}"/>
              </a:ext>
            </a:extLst>
          </p:cNvPr>
          <p:cNvGraphicFramePr>
            <a:graphicFrameLocks/>
          </p:cNvGraphicFramePr>
          <p:nvPr>
            <p:extLst>
              <p:ext uri="{D42A27DB-BD31-4B8C-83A1-F6EECF244321}">
                <p14:modId xmlns:p14="http://schemas.microsoft.com/office/powerpoint/2010/main" val="3642985185"/>
              </p:ext>
            </p:extLst>
          </p:nvPr>
        </p:nvGraphicFramePr>
        <p:xfrm>
          <a:off x="1817511" y="1083733"/>
          <a:ext cx="7811911" cy="48880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9560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03. Asseguração</a:t>
            </a:r>
          </a:p>
        </p:txBody>
      </p:sp>
      <p:graphicFrame>
        <p:nvGraphicFramePr>
          <p:cNvPr id="3" name="Gráfico 2">
            <a:extLst>
              <a:ext uri="{FF2B5EF4-FFF2-40B4-BE49-F238E27FC236}">
                <a16:creationId xmlns:a16="http://schemas.microsoft.com/office/drawing/2014/main" id="{FF7A0599-04B7-3FAC-1C64-A0660F196DCB}"/>
              </a:ext>
            </a:extLst>
          </p:cNvPr>
          <p:cNvGraphicFramePr>
            <a:graphicFrameLocks/>
          </p:cNvGraphicFramePr>
          <p:nvPr>
            <p:extLst>
              <p:ext uri="{D42A27DB-BD31-4B8C-83A1-F6EECF244321}">
                <p14:modId xmlns:p14="http://schemas.microsoft.com/office/powerpoint/2010/main" val="2211356079"/>
              </p:ext>
            </p:extLst>
          </p:nvPr>
        </p:nvGraphicFramePr>
        <p:xfrm>
          <a:off x="2543174" y="2009773"/>
          <a:ext cx="7858125" cy="4019550"/>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a:extLst>
              <a:ext uri="{FF2B5EF4-FFF2-40B4-BE49-F238E27FC236}">
                <a16:creationId xmlns:a16="http://schemas.microsoft.com/office/drawing/2014/main" id="{7D6EBA59-CED7-42D8-8AA5-C59843D6280B}"/>
              </a:ext>
            </a:extLst>
          </p:cNvPr>
          <p:cNvSpPr txBox="1"/>
          <p:nvPr/>
        </p:nvSpPr>
        <p:spPr>
          <a:xfrm>
            <a:off x="8058149" y="3517318"/>
            <a:ext cx="891591" cy="338554"/>
          </a:xfrm>
          <a:prstGeom prst="rect">
            <a:avLst/>
          </a:prstGeom>
          <a:noFill/>
        </p:spPr>
        <p:txBody>
          <a:bodyPr wrap="none" rtlCol="0">
            <a:spAutoFit/>
          </a:bodyPr>
          <a:lstStyle/>
          <a:p>
            <a:r>
              <a:rPr lang="pt-BR" sz="1600" dirty="0">
                <a:solidFill>
                  <a:schemeClr val="bg1"/>
                </a:solidFill>
              </a:rPr>
              <a:t>48; 72%</a:t>
            </a:r>
          </a:p>
        </p:txBody>
      </p:sp>
      <p:sp>
        <p:nvSpPr>
          <p:cNvPr id="10" name="CaixaDeTexto 9">
            <a:extLst>
              <a:ext uri="{FF2B5EF4-FFF2-40B4-BE49-F238E27FC236}">
                <a16:creationId xmlns:a16="http://schemas.microsoft.com/office/drawing/2014/main" id="{B342BEE1-4CC1-0A59-B067-50A31C5FCF14}"/>
              </a:ext>
            </a:extLst>
          </p:cNvPr>
          <p:cNvSpPr txBox="1"/>
          <p:nvPr/>
        </p:nvSpPr>
        <p:spPr>
          <a:xfrm>
            <a:off x="8058149" y="4481103"/>
            <a:ext cx="891591" cy="338554"/>
          </a:xfrm>
          <a:prstGeom prst="rect">
            <a:avLst/>
          </a:prstGeom>
          <a:noFill/>
        </p:spPr>
        <p:txBody>
          <a:bodyPr wrap="none" rtlCol="0">
            <a:spAutoFit/>
          </a:bodyPr>
          <a:lstStyle/>
          <a:p>
            <a:r>
              <a:rPr lang="pt-BR" sz="1600" dirty="0">
                <a:solidFill>
                  <a:schemeClr val="bg1"/>
                </a:solidFill>
              </a:rPr>
              <a:t>19; 28%</a:t>
            </a:r>
          </a:p>
        </p:txBody>
      </p:sp>
      <p:sp>
        <p:nvSpPr>
          <p:cNvPr id="4" name="CaixaDeTexto 3">
            <a:extLst>
              <a:ext uri="{FF2B5EF4-FFF2-40B4-BE49-F238E27FC236}">
                <a16:creationId xmlns:a16="http://schemas.microsoft.com/office/drawing/2014/main" id="{8E6D48B3-0A09-32C6-4AFD-3F07D8649BE5}"/>
              </a:ext>
            </a:extLst>
          </p:cNvPr>
          <p:cNvSpPr txBox="1"/>
          <p:nvPr/>
        </p:nvSpPr>
        <p:spPr>
          <a:xfrm>
            <a:off x="0" y="707886"/>
            <a:ext cx="9144000" cy="830997"/>
          </a:xfrm>
          <a:prstGeom prst="rect">
            <a:avLst/>
          </a:prstGeom>
          <a:noFill/>
        </p:spPr>
        <p:txBody>
          <a:bodyPr wrap="square" rtlCol="0">
            <a:spAutoFit/>
          </a:bodyPr>
          <a:lstStyle/>
          <a:p>
            <a:r>
              <a:rPr lang="pt-BR" sz="2400" dirty="0">
                <a:solidFill>
                  <a:srgbClr val="771B86"/>
                </a:solidFill>
              </a:rPr>
              <a:t>Panorama 2024 - Os relatórios foram assegurados/verificados?</a:t>
            </a:r>
          </a:p>
          <a:p>
            <a:r>
              <a:rPr lang="pt-BR" sz="2400" dirty="0">
                <a:solidFill>
                  <a:srgbClr val="771B86"/>
                </a:solidFill>
              </a:rPr>
              <a:t> </a:t>
            </a:r>
          </a:p>
        </p:txBody>
      </p:sp>
    </p:spTree>
    <p:extLst>
      <p:ext uri="{BB962C8B-B14F-4D97-AF65-F5344CB8AC3E}">
        <p14:creationId xmlns:p14="http://schemas.microsoft.com/office/powerpoint/2010/main" val="748343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04. Relato Integrado</a:t>
            </a:r>
          </a:p>
        </p:txBody>
      </p:sp>
      <p:graphicFrame>
        <p:nvGraphicFramePr>
          <p:cNvPr id="4" name="Gráfico 3">
            <a:extLst>
              <a:ext uri="{FF2B5EF4-FFF2-40B4-BE49-F238E27FC236}">
                <a16:creationId xmlns:a16="http://schemas.microsoft.com/office/drawing/2014/main" id="{240ACE81-3BE8-829E-28EC-BBB93EC7ABDC}"/>
              </a:ext>
            </a:extLst>
          </p:cNvPr>
          <p:cNvGraphicFramePr>
            <a:graphicFrameLocks/>
          </p:cNvGraphicFramePr>
          <p:nvPr>
            <p:extLst>
              <p:ext uri="{D42A27DB-BD31-4B8C-83A1-F6EECF244321}">
                <p14:modId xmlns:p14="http://schemas.microsoft.com/office/powerpoint/2010/main" val="3162846198"/>
              </p:ext>
            </p:extLst>
          </p:nvPr>
        </p:nvGraphicFramePr>
        <p:xfrm>
          <a:off x="2496997" y="1818861"/>
          <a:ext cx="7198005" cy="4154557"/>
        </p:xfrm>
        <a:graphic>
          <a:graphicData uri="http://schemas.openxmlformats.org/drawingml/2006/chart">
            <c:chart xmlns:c="http://schemas.openxmlformats.org/drawingml/2006/chart" xmlns:r="http://schemas.openxmlformats.org/officeDocument/2006/relationships" r:id="rId2"/>
          </a:graphicData>
        </a:graphic>
      </p:graphicFrame>
      <p:sp>
        <p:nvSpPr>
          <p:cNvPr id="5" name="CaixaDeTexto 4">
            <a:extLst>
              <a:ext uri="{FF2B5EF4-FFF2-40B4-BE49-F238E27FC236}">
                <a16:creationId xmlns:a16="http://schemas.microsoft.com/office/drawing/2014/main" id="{270F1D90-F4D8-B58D-D535-BF8C2F30F762}"/>
              </a:ext>
            </a:extLst>
          </p:cNvPr>
          <p:cNvSpPr txBox="1"/>
          <p:nvPr/>
        </p:nvSpPr>
        <p:spPr>
          <a:xfrm>
            <a:off x="1678664" y="5023556"/>
            <a:ext cx="1636666" cy="338554"/>
          </a:xfrm>
          <a:prstGeom prst="rect">
            <a:avLst/>
          </a:prstGeom>
          <a:solidFill>
            <a:schemeClr val="bg1"/>
          </a:solidFill>
        </p:spPr>
        <p:txBody>
          <a:bodyPr wrap="none" rtlCol="0">
            <a:spAutoFit/>
          </a:bodyPr>
          <a:lstStyle/>
          <a:p>
            <a:r>
              <a:rPr lang="pt-BR" sz="1600" dirty="0"/>
              <a:t>Relato Integrado</a:t>
            </a:r>
          </a:p>
        </p:txBody>
      </p:sp>
    </p:spTree>
    <p:extLst>
      <p:ext uri="{BB962C8B-B14F-4D97-AF65-F5344CB8AC3E}">
        <p14:creationId xmlns:p14="http://schemas.microsoft.com/office/powerpoint/2010/main" val="2460586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9144000" cy="707886"/>
          </a:xfrm>
          <a:prstGeom prst="rect">
            <a:avLst/>
          </a:prstGeom>
          <a:noFill/>
        </p:spPr>
        <p:txBody>
          <a:bodyPr wrap="square" rtlCol="0">
            <a:spAutoFit/>
          </a:bodyPr>
          <a:lstStyle/>
          <a:p>
            <a:r>
              <a:rPr lang="pt-BR" sz="4000" dirty="0">
                <a:solidFill>
                  <a:srgbClr val="771B86"/>
                </a:solidFill>
              </a:rPr>
              <a:t>04. Relato Integrado</a:t>
            </a:r>
          </a:p>
        </p:txBody>
      </p:sp>
      <p:sp>
        <p:nvSpPr>
          <p:cNvPr id="6" name="CaixaDeTexto 5">
            <a:extLst>
              <a:ext uri="{FF2B5EF4-FFF2-40B4-BE49-F238E27FC236}">
                <a16:creationId xmlns:a16="http://schemas.microsoft.com/office/drawing/2014/main" id="{BE15ADB2-46E2-FE7A-E722-4479D0B7E883}"/>
              </a:ext>
            </a:extLst>
          </p:cNvPr>
          <p:cNvSpPr txBox="1"/>
          <p:nvPr/>
        </p:nvSpPr>
        <p:spPr>
          <a:xfrm>
            <a:off x="131991" y="949893"/>
            <a:ext cx="10699646" cy="830997"/>
          </a:xfrm>
          <a:prstGeom prst="rect">
            <a:avLst/>
          </a:prstGeom>
          <a:noFill/>
        </p:spPr>
        <p:txBody>
          <a:bodyPr wrap="square" rtlCol="0">
            <a:spAutoFit/>
          </a:bodyPr>
          <a:lstStyle/>
          <a:p>
            <a:r>
              <a:rPr lang="pt-BR" sz="2400" dirty="0">
                <a:solidFill>
                  <a:srgbClr val="771B86"/>
                </a:solidFill>
              </a:rPr>
              <a:t>Panorama 2024 - Relatórios que utilizaram a estrutura do Relato Integrado foram assegurados?</a:t>
            </a:r>
          </a:p>
        </p:txBody>
      </p:sp>
      <p:sp>
        <p:nvSpPr>
          <p:cNvPr id="9" name="CaixaDeTexto 8">
            <a:extLst>
              <a:ext uri="{FF2B5EF4-FFF2-40B4-BE49-F238E27FC236}">
                <a16:creationId xmlns:a16="http://schemas.microsoft.com/office/drawing/2014/main" id="{7B69907F-CD2C-9627-72A8-72F3BFBAFB41}"/>
              </a:ext>
            </a:extLst>
          </p:cNvPr>
          <p:cNvSpPr txBox="1"/>
          <p:nvPr/>
        </p:nvSpPr>
        <p:spPr>
          <a:xfrm>
            <a:off x="0" y="6373862"/>
            <a:ext cx="7056740" cy="276999"/>
          </a:xfrm>
          <a:prstGeom prst="rect">
            <a:avLst/>
          </a:prstGeom>
          <a:noFill/>
        </p:spPr>
        <p:txBody>
          <a:bodyPr wrap="none" rtlCol="0">
            <a:spAutoFit/>
          </a:bodyPr>
          <a:lstStyle/>
          <a:p>
            <a:r>
              <a:rPr lang="pt-BR" sz="1200" dirty="0">
                <a:solidFill>
                  <a:schemeClr val="bg1"/>
                </a:solidFill>
              </a:rPr>
              <a:t>¹Adaptado de </a:t>
            </a:r>
            <a:r>
              <a:rPr lang="pt-BR" sz="1200" dirty="0">
                <a:solidFill>
                  <a:schemeClr val="bg1"/>
                </a:solidFill>
                <a:hlinkClick r:id="rId2">
                  <a:extLst>
                    <a:ext uri="{A12FA001-AC4F-418D-AE19-62706E023703}">
                      <ahyp:hlinkClr xmlns:ahyp="http://schemas.microsoft.com/office/drawing/2018/hyperlinkcolor" val="tx"/>
                    </a:ext>
                  </a:extLst>
                </a:hlinkClick>
              </a:rPr>
              <a:t>https://www.pwc.com.br/pt/estudos/servicos/auditoria/2023/ESG_Ibovespa_2023.pdf</a:t>
            </a:r>
            <a:r>
              <a:rPr lang="pt-BR" sz="1200" dirty="0">
                <a:solidFill>
                  <a:schemeClr val="bg1"/>
                </a:solidFill>
              </a:rPr>
              <a:t> </a:t>
            </a:r>
          </a:p>
        </p:txBody>
      </p:sp>
      <p:graphicFrame>
        <p:nvGraphicFramePr>
          <p:cNvPr id="3" name="Gráfico 2">
            <a:extLst>
              <a:ext uri="{FF2B5EF4-FFF2-40B4-BE49-F238E27FC236}">
                <a16:creationId xmlns:a16="http://schemas.microsoft.com/office/drawing/2014/main" id="{4C533553-30C7-B2A4-D0B8-1BBA16B9AF88}"/>
              </a:ext>
            </a:extLst>
          </p:cNvPr>
          <p:cNvGraphicFramePr>
            <a:graphicFrameLocks/>
          </p:cNvGraphicFramePr>
          <p:nvPr>
            <p:extLst>
              <p:ext uri="{D42A27DB-BD31-4B8C-83A1-F6EECF244321}">
                <p14:modId xmlns:p14="http://schemas.microsoft.com/office/powerpoint/2010/main" val="1831421518"/>
              </p:ext>
            </p:extLst>
          </p:nvPr>
        </p:nvGraphicFramePr>
        <p:xfrm>
          <a:off x="2663687" y="1966455"/>
          <a:ext cx="6480313" cy="43351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9669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18372"/>
            <a:ext cx="9144000" cy="707886"/>
          </a:xfrm>
          <a:prstGeom prst="rect">
            <a:avLst/>
          </a:prstGeom>
          <a:noFill/>
        </p:spPr>
        <p:txBody>
          <a:bodyPr wrap="square" rtlCol="0">
            <a:spAutoFit/>
          </a:bodyPr>
          <a:lstStyle/>
          <a:p>
            <a:r>
              <a:rPr lang="pt-BR" sz="4000" dirty="0">
                <a:solidFill>
                  <a:srgbClr val="771B86"/>
                </a:solidFill>
              </a:rPr>
              <a:t>05. Evolução - Divulgação</a:t>
            </a:r>
          </a:p>
        </p:txBody>
      </p:sp>
      <p:sp>
        <p:nvSpPr>
          <p:cNvPr id="4" name="CaixaDeTexto 3">
            <a:extLst>
              <a:ext uri="{FF2B5EF4-FFF2-40B4-BE49-F238E27FC236}">
                <a16:creationId xmlns:a16="http://schemas.microsoft.com/office/drawing/2014/main" id="{4A0E0282-B0D2-DBDF-1CFB-3C4FC84B0E5B}"/>
              </a:ext>
            </a:extLst>
          </p:cNvPr>
          <p:cNvSpPr txBox="1"/>
          <p:nvPr/>
        </p:nvSpPr>
        <p:spPr>
          <a:xfrm>
            <a:off x="0" y="683341"/>
            <a:ext cx="11191461" cy="1077218"/>
          </a:xfrm>
          <a:prstGeom prst="rect">
            <a:avLst/>
          </a:prstGeom>
          <a:noFill/>
        </p:spPr>
        <p:txBody>
          <a:bodyPr wrap="square" rtlCol="0">
            <a:spAutoFit/>
          </a:bodyPr>
          <a:lstStyle/>
          <a:p>
            <a:r>
              <a:rPr lang="pt-BR" sz="3200" dirty="0">
                <a:solidFill>
                  <a:srgbClr val="771B86"/>
                </a:solidFill>
              </a:rPr>
              <a:t>ESG no Ibovespa 2023¹ - Proporção de companhias da amostra que divulgaram relatório</a:t>
            </a:r>
          </a:p>
        </p:txBody>
      </p:sp>
      <p:sp>
        <p:nvSpPr>
          <p:cNvPr id="5" name="CaixaDeTexto 4">
            <a:extLst>
              <a:ext uri="{FF2B5EF4-FFF2-40B4-BE49-F238E27FC236}">
                <a16:creationId xmlns:a16="http://schemas.microsoft.com/office/drawing/2014/main" id="{5C8A5222-2626-FDBA-B8CD-E5BF88093A65}"/>
              </a:ext>
            </a:extLst>
          </p:cNvPr>
          <p:cNvSpPr txBox="1"/>
          <p:nvPr/>
        </p:nvSpPr>
        <p:spPr>
          <a:xfrm>
            <a:off x="0" y="6373862"/>
            <a:ext cx="6693692" cy="276999"/>
          </a:xfrm>
          <a:prstGeom prst="rect">
            <a:avLst/>
          </a:prstGeom>
          <a:noFill/>
        </p:spPr>
        <p:txBody>
          <a:bodyPr wrap="none" rtlCol="0">
            <a:spAutoFit/>
          </a:bodyPr>
          <a:lstStyle/>
          <a:p>
            <a:r>
              <a:rPr lang="pt-BR" sz="1200" dirty="0">
                <a:solidFill>
                  <a:schemeClr val="bg1"/>
                </a:solidFill>
              </a:rPr>
              <a:t>¹Extraído de </a:t>
            </a:r>
            <a:r>
              <a:rPr lang="pt-BR" sz="1200" dirty="0">
                <a:solidFill>
                  <a:schemeClr val="bg1"/>
                </a:solidFill>
                <a:hlinkClick r:id="rId3">
                  <a:extLst>
                    <a:ext uri="{A12FA001-AC4F-418D-AE19-62706E023703}">
                      <ahyp:hlinkClr xmlns:ahyp="http://schemas.microsoft.com/office/drawing/2018/hyperlinkcolor" val="tx"/>
                    </a:ext>
                  </a:extLst>
                </a:hlinkClick>
              </a:rPr>
              <a:t>https://www.pwc.com.br/pt/estudos/servicos/auditoria/2023/ESG_Ibovespa_2023.pdf</a:t>
            </a:r>
            <a:r>
              <a:rPr lang="pt-BR" sz="1200" dirty="0">
                <a:solidFill>
                  <a:schemeClr val="bg1"/>
                </a:solidFill>
              </a:rPr>
              <a:t> </a:t>
            </a:r>
          </a:p>
        </p:txBody>
      </p:sp>
      <p:cxnSp>
        <p:nvCxnSpPr>
          <p:cNvPr id="7" name="Conector reto 6">
            <a:extLst>
              <a:ext uri="{FF2B5EF4-FFF2-40B4-BE49-F238E27FC236}">
                <a16:creationId xmlns:a16="http://schemas.microsoft.com/office/drawing/2014/main" id="{523F0C25-FE21-99B1-24DC-D60C43018738}"/>
              </a:ext>
            </a:extLst>
          </p:cNvPr>
          <p:cNvCxnSpPr>
            <a:cxnSpLocks/>
            <a:endCxn id="16" idx="1"/>
          </p:cNvCxnSpPr>
          <p:nvPr/>
        </p:nvCxnSpPr>
        <p:spPr>
          <a:xfrm flipV="1">
            <a:off x="8602844" y="2459490"/>
            <a:ext cx="1983619" cy="562996"/>
          </a:xfrm>
          <a:prstGeom prst="line">
            <a:avLst/>
          </a:prstGeom>
          <a:ln w="57150">
            <a:solidFill>
              <a:schemeClr val="accent5">
                <a:lumMod val="60000"/>
                <a:lumOff val="4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5" name="Conector reto 14">
            <a:extLst>
              <a:ext uri="{FF2B5EF4-FFF2-40B4-BE49-F238E27FC236}">
                <a16:creationId xmlns:a16="http://schemas.microsoft.com/office/drawing/2014/main" id="{5434F783-EFCA-8B3F-1866-C23060648386}"/>
              </a:ext>
            </a:extLst>
          </p:cNvPr>
          <p:cNvCxnSpPr>
            <a:cxnSpLocks/>
            <a:stCxn id="16" idx="2"/>
          </p:cNvCxnSpPr>
          <p:nvPr/>
        </p:nvCxnSpPr>
        <p:spPr>
          <a:xfrm>
            <a:off x="10996191" y="2690322"/>
            <a:ext cx="0" cy="2756321"/>
          </a:xfrm>
          <a:prstGeom prst="line">
            <a:avLst/>
          </a:prstGeom>
          <a:ln w="6350">
            <a:prstDash val="lgDash"/>
          </a:ln>
        </p:spPr>
        <p:style>
          <a:lnRef idx="2">
            <a:schemeClr val="dk1"/>
          </a:lnRef>
          <a:fillRef idx="0">
            <a:schemeClr val="dk1"/>
          </a:fillRef>
          <a:effectRef idx="1">
            <a:schemeClr val="dk1"/>
          </a:effectRef>
          <a:fontRef idx="minor">
            <a:schemeClr val="tx1"/>
          </a:fontRef>
        </p:style>
      </p:cxnSp>
      <p:sp>
        <p:nvSpPr>
          <p:cNvPr id="16" name="CaixaDeTexto 15">
            <a:extLst>
              <a:ext uri="{FF2B5EF4-FFF2-40B4-BE49-F238E27FC236}">
                <a16:creationId xmlns:a16="http://schemas.microsoft.com/office/drawing/2014/main" id="{B803C118-B36B-6469-BA56-6FBDD1E29AC3}"/>
              </a:ext>
            </a:extLst>
          </p:cNvPr>
          <p:cNvSpPr txBox="1"/>
          <p:nvPr/>
        </p:nvSpPr>
        <p:spPr>
          <a:xfrm>
            <a:off x="10586463" y="2228657"/>
            <a:ext cx="819455" cy="461665"/>
          </a:xfrm>
          <a:prstGeom prst="rect">
            <a:avLst/>
          </a:prstGeom>
          <a:noFill/>
        </p:spPr>
        <p:txBody>
          <a:bodyPr wrap="square" rtlCol="0">
            <a:spAutoFit/>
          </a:bodyPr>
          <a:lstStyle/>
          <a:p>
            <a:r>
              <a:rPr lang="pt-BR" sz="2400" b="1" dirty="0">
                <a:solidFill>
                  <a:schemeClr val="accent5">
                    <a:lumMod val="60000"/>
                    <a:lumOff val="40000"/>
                  </a:schemeClr>
                </a:solidFill>
              </a:rPr>
              <a:t>98%</a:t>
            </a:r>
          </a:p>
        </p:txBody>
      </p:sp>
      <p:sp>
        <p:nvSpPr>
          <p:cNvPr id="17" name="CaixaDeTexto 16">
            <a:extLst>
              <a:ext uri="{FF2B5EF4-FFF2-40B4-BE49-F238E27FC236}">
                <a16:creationId xmlns:a16="http://schemas.microsoft.com/office/drawing/2014/main" id="{BB09AF12-66DA-31AB-A0B5-F61FDE57A2CB}"/>
              </a:ext>
            </a:extLst>
          </p:cNvPr>
          <p:cNvSpPr txBox="1"/>
          <p:nvPr/>
        </p:nvSpPr>
        <p:spPr>
          <a:xfrm>
            <a:off x="10560815" y="5712994"/>
            <a:ext cx="845103" cy="461665"/>
          </a:xfrm>
          <a:prstGeom prst="rect">
            <a:avLst/>
          </a:prstGeom>
          <a:noFill/>
        </p:spPr>
        <p:txBody>
          <a:bodyPr wrap="none" rtlCol="0">
            <a:spAutoFit/>
          </a:bodyPr>
          <a:lstStyle/>
          <a:p>
            <a:r>
              <a:rPr lang="pt-BR" sz="2400" dirty="0">
                <a:solidFill>
                  <a:schemeClr val="accent5">
                    <a:lumMod val="60000"/>
                    <a:lumOff val="40000"/>
                  </a:schemeClr>
                </a:solidFill>
              </a:rPr>
              <a:t>2023</a:t>
            </a:r>
          </a:p>
        </p:txBody>
      </p:sp>
      <p:graphicFrame>
        <p:nvGraphicFramePr>
          <p:cNvPr id="9" name="Gráfico 8">
            <a:extLst>
              <a:ext uri="{FF2B5EF4-FFF2-40B4-BE49-F238E27FC236}">
                <a16:creationId xmlns:a16="http://schemas.microsoft.com/office/drawing/2014/main" id="{4F19D898-992D-59BF-4874-08E74D22531A}"/>
              </a:ext>
            </a:extLst>
          </p:cNvPr>
          <p:cNvGraphicFramePr>
            <a:graphicFrameLocks/>
          </p:cNvGraphicFramePr>
          <p:nvPr>
            <p:extLst>
              <p:ext uri="{D42A27DB-BD31-4B8C-83A1-F6EECF244321}">
                <p14:modId xmlns:p14="http://schemas.microsoft.com/office/powerpoint/2010/main" val="1221996907"/>
              </p:ext>
            </p:extLst>
          </p:nvPr>
        </p:nvGraphicFramePr>
        <p:xfrm>
          <a:off x="1247186" y="1835523"/>
          <a:ext cx="8796130" cy="4393096"/>
        </p:xfrm>
        <a:graphic>
          <a:graphicData uri="http://schemas.openxmlformats.org/drawingml/2006/chart">
            <c:chart xmlns:c="http://schemas.openxmlformats.org/drawingml/2006/chart" xmlns:r="http://schemas.openxmlformats.org/officeDocument/2006/relationships" r:id="rId4"/>
          </a:graphicData>
        </a:graphic>
      </p:graphicFrame>
      <p:cxnSp>
        <p:nvCxnSpPr>
          <p:cNvPr id="20" name="Conector reto 19">
            <a:extLst>
              <a:ext uri="{FF2B5EF4-FFF2-40B4-BE49-F238E27FC236}">
                <a16:creationId xmlns:a16="http://schemas.microsoft.com/office/drawing/2014/main" id="{8F179ADF-391A-79CF-4A25-7258AF78D8AB}"/>
              </a:ext>
            </a:extLst>
          </p:cNvPr>
          <p:cNvCxnSpPr>
            <a:cxnSpLocks/>
          </p:cNvCxnSpPr>
          <p:nvPr/>
        </p:nvCxnSpPr>
        <p:spPr>
          <a:xfrm>
            <a:off x="1361661" y="5585791"/>
            <a:ext cx="9634530" cy="0"/>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874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10768"/>
            <a:ext cx="9144000" cy="707886"/>
          </a:xfrm>
          <a:prstGeom prst="rect">
            <a:avLst/>
          </a:prstGeom>
          <a:noFill/>
        </p:spPr>
        <p:txBody>
          <a:bodyPr wrap="square" rtlCol="0">
            <a:spAutoFit/>
          </a:bodyPr>
          <a:lstStyle/>
          <a:p>
            <a:r>
              <a:rPr lang="pt-BR" sz="4000" dirty="0">
                <a:solidFill>
                  <a:srgbClr val="771B86"/>
                </a:solidFill>
              </a:rPr>
              <a:t>05. Evolução - Asseguração</a:t>
            </a:r>
          </a:p>
        </p:txBody>
      </p:sp>
      <p:sp>
        <p:nvSpPr>
          <p:cNvPr id="6" name="CaixaDeTexto 5">
            <a:extLst>
              <a:ext uri="{FF2B5EF4-FFF2-40B4-BE49-F238E27FC236}">
                <a16:creationId xmlns:a16="http://schemas.microsoft.com/office/drawing/2014/main" id="{BE15ADB2-46E2-FE7A-E722-4479D0B7E883}"/>
              </a:ext>
            </a:extLst>
          </p:cNvPr>
          <p:cNvSpPr txBox="1"/>
          <p:nvPr/>
        </p:nvSpPr>
        <p:spPr>
          <a:xfrm>
            <a:off x="0" y="689522"/>
            <a:ext cx="12192000" cy="1446550"/>
          </a:xfrm>
          <a:prstGeom prst="rect">
            <a:avLst/>
          </a:prstGeom>
          <a:noFill/>
        </p:spPr>
        <p:txBody>
          <a:bodyPr wrap="square" rtlCol="0">
            <a:spAutoFit/>
          </a:bodyPr>
          <a:lstStyle/>
          <a:p>
            <a:r>
              <a:rPr lang="pt-BR" sz="3200" dirty="0">
                <a:solidFill>
                  <a:srgbClr val="771B86"/>
                </a:solidFill>
              </a:rPr>
              <a:t>ESG no Ibovespa 2023¹ -Os relatórios foram assegurados e/ou verificados?</a:t>
            </a:r>
          </a:p>
          <a:p>
            <a:r>
              <a:rPr lang="pt-BR" sz="2400" dirty="0">
                <a:solidFill>
                  <a:srgbClr val="771B86"/>
                </a:solidFill>
              </a:rPr>
              <a:t> </a:t>
            </a:r>
          </a:p>
        </p:txBody>
      </p:sp>
      <p:sp>
        <p:nvSpPr>
          <p:cNvPr id="9" name="CaixaDeTexto 8">
            <a:extLst>
              <a:ext uri="{FF2B5EF4-FFF2-40B4-BE49-F238E27FC236}">
                <a16:creationId xmlns:a16="http://schemas.microsoft.com/office/drawing/2014/main" id="{7B69907F-CD2C-9627-72A8-72F3BFBAFB41}"/>
              </a:ext>
            </a:extLst>
          </p:cNvPr>
          <p:cNvSpPr txBox="1"/>
          <p:nvPr/>
        </p:nvSpPr>
        <p:spPr>
          <a:xfrm>
            <a:off x="0" y="6373862"/>
            <a:ext cx="6856364" cy="276999"/>
          </a:xfrm>
          <a:prstGeom prst="rect">
            <a:avLst/>
          </a:prstGeom>
          <a:noFill/>
        </p:spPr>
        <p:txBody>
          <a:bodyPr wrap="none" rtlCol="0">
            <a:spAutoFit/>
          </a:bodyPr>
          <a:lstStyle/>
          <a:p>
            <a:r>
              <a:rPr lang="pt-BR" sz="1200" dirty="0">
                <a:solidFill>
                  <a:schemeClr val="bg1"/>
                </a:solidFill>
              </a:rPr>
              <a:t>¹Adaptado de </a:t>
            </a:r>
            <a:r>
              <a:rPr lang="pt-BR" sz="1200" dirty="0">
                <a:solidFill>
                  <a:schemeClr val="bg1"/>
                </a:solidFill>
                <a:hlinkClick r:id="rId3">
                  <a:extLst>
                    <a:ext uri="{A12FA001-AC4F-418D-AE19-62706E023703}">
                      <ahyp:hlinkClr xmlns:ahyp="http://schemas.microsoft.com/office/drawing/2018/hyperlinkcolor" val="tx"/>
                    </a:ext>
                  </a:extLst>
                </a:hlinkClick>
              </a:rPr>
              <a:t>https://www.pwc.com.br/pt/estudos/servicos/auditoria/2023/ESG_Ibovespa_2023.pdf</a:t>
            </a:r>
            <a:r>
              <a:rPr lang="pt-BR" sz="1200" dirty="0">
                <a:solidFill>
                  <a:schemeClr val="bg1"/>
                </a:solidFill>
              </a:rPr>
              <a:t> </a:t>
            </a:r>
          </a:p>
        </p:txBody>
      </p:sp>
      <p:cxnSp>
        <p:nvCxnSpPr>
          <p:cNvPr id="11" name="Conector reto 10">
            <a:extLst>
              <a:ext uri="{FF2B5EF4-FFF2-40B4-BE49-F238E27FC236}">
                <a16:creationId xmlns:a16="http://schemas.microsoft.com/office/drawing/2014/main" id="{3430354D-15B4-8791-9A43-17032B74C15D}"/>
              </a:ext>
            </a:extLst>
          </p:cNvPr>
          <p:cNvCxnSpPr>
            <a:cxnSpLocks/>
            <a:endCxn id="14" idx="1"/>
          </p:cNvCxnSpPr>
          <p:nvPr/>
        </p:nvCxnSpPr>
        <p:spPr>
          <a:xfrm flipV="1">
            <a:off x="8536562" y="4371062"/>
            <a:ext cx="1171269" cy="318160"/>
          </a:xfrm>
          <a:prstGeom prst="line">
            <a:avLst/>
          </a:prstGeom>
          <a:ln w="31750" cap="flat" cmpd="sng" algn="ctr">
            <a:solidFill>
              <a:schemeClr val="accent5">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CaixaDeTexto 13">
            <a:extLst>
              <a:ext uri="{FF2B5EF4-FFF2-40B4-BE49-F238E27FC236}">
                <a16:creationId xmlns:a16="http://schemas.microsoft.com/office/drawing/2014/main" id="{3C490966-353D-AF34-066E-2CCE07717E18}"/>
              </a:ext>
            </a:extLst>
          </p:cNvPr>
          <p:cNvSpPr txBox="1"/>
          <p:nvPr/>
        </p:nvSpPr>
        <p:spPr>
          <a:xfrm>
            <a:off x="9707831" y="4186396"/>
            <a:ext cx="622286" cy="369332"/>
          </a:xfrm>
          <a:prstGeom prst="rect">
            <a:avLst/>
          </a:prstGeom>
          <a:noFill/>
        </p:spPr>
        <p:txBody>
          <a:bodyPr wrap="none" rtlCol="0">
            <a:spAutoFit/>
          </a:bodyPr>
          <a:lstStyle/>
          <a:p>
            <a:r>
              <a:rPr lang="pt-BR" b="1" dirty="0">
                <a:solidFill>
                  <a:schemeClr val="accent5">
                    <a:lumMod val="60000"/>
                    <a:lumOff val="40000"/>
                  </a:schemeClr>
                </a:solidFill>
              </a:rPr>
              <a:t>23%</a:t>
            </a:r>
          </a:p>
        </p:txBody>
      </p:sp>
      <p:cxnSp>
        <p:nvCxnSpPr>
          <p:cNvPr id="16" name="Conector reto 15">
            <a:extLst>
              <a:ext uri="{FF2B5EF4-FFF2-40B4-BE49-F238E27FC236}">
                <a16:creationId xmlns:a16="http://schemas.microsoft.com/office/drawing/2014/main" id="{78D7DA26-44D7-88AC-777F-95A27267ECA6}"/>
              </a:ext>
            </a:extLst>
          </p:cNvPr>
          <p:cNvCxnSpPr>
            <a:cxnSpLocks/>
          </p:cNvCxnSpPr>
          <p:nvPr/>
        </p:nvCxnSpPr>
        <p:spPr>
          <a:xfrm>
            <a:off x="8688729" y="2554093"/>
            <a:ext cx="960227" cy="195321"/>
          </a:xfrm>
          <a:prstGeom prst="line">
            <a:avLst/>
          </a:prstGeom>
          <a:ln w="31750">
            <a:solidFill>
              <a:schemeClr val="accent5">
                <a:lumMod val="60000"/>
                <a:lumOff val="40000"/>
              </a:schemeClr>
            </a:solidFill>
            <a:prstDash val="sysDash"/>
          </a:ln>
        </p:spPr>
        <p:style>
          <a:lnRef idx="1">
            <a:schemeClr val="accent6"/>
          </a:lnRef>
          <a:fillRef idx="0">
            <a:schemeClr val="accent6"/>
          </a:fillRef>
          <a:effectRef idx="0">
            <a:schemeClr val="accent6"/>
          </a:effectRef>
          <a:fontRef idx="minor">
            <a:schemeClr val="tx1"/>
          </a:fontRef>
        </p:style>
      </p:cxnSp>
      <p:sp>
        <p:nvSpPr>
          <p:cNvPr id="18" name="CaixaDeTexto 17">
            <a:extLst>
              <a:ext uri="{FF2B5EF4-FFF2-40B4-BE49-F238E27FC236}">
                <a16:creationId xmlns:a16="http://schemas.microsoft.com/office/drawing/2014/main" id="{AD0F33B5-99BD-78A1-3BC0-31E543F48898}"/>
              </a:ext>
            </a:extLst>
          </p:cNvPr>
          <p:cNvSpPr txBox="1"/>
          <p:nvPr/>
        </p:nvSpPr>
        <p:spPr>
          <a:xfrm>
            <a:off x="9707831" y="2590175"/>
            <a:ext cx="622286" cy="369332"/>
          </a:xfrm>
          <a:prstGeom prst="rect">
            <a:avLst/>
          </a:prstGeom>
          <a:noFill/>
        </p:spPr>
        <p:txBody>
          <a:bodyPr wrap="square" rtlCol="0">
            <a:spAutoFit/>
          </a:bodyPr>
          <a:lstStyle/>
          <a:p>
            <a:r>
              <a:rPr lang="pt-BR" b="1" dirty="0">
                <a:solidFill>
                  <a:schemeClr val="accent5">
                    <a:lumMod val="60000"/>
                    <a:lumOff val="40000"/>
                  </a:schemeClr>
                </a:solidFill>
              </a:rPr>
              <a:t>53%</a:t>
            </a:r>
          </a:p>
        </p:txBody>
      </p:sp>
      <p:cxnSp>
        <p:nvCxnSpPr>
          <p:cNvPr id="20" name="Conector reto 19">
            <a:extLst>
              <a:ext uri="{FF2B5EF4-FFF2-40B4-BE49-F238E27FC236}">
                <a16:creationId xmlns:a16="http://schemas.microsoft.com/office/drawing/2014/main" id="{43F66B7E-11C3-AACE-BC8F-5A1ED64CF54E}"/>
              </a:ext>
            </a:extLst>
          </p:cNvPr>
          <p:cNvCxnSpPr>
            <a:cxnSpLocks/>
          </p:cNvCxnSpPr>
          <p:nvPr/>
        </p:nvCxnSpPr>
        <p:spPr>
          <a:xfrm flipV="1">
            <a:off x="8581338" y="4104967"/>
            <a:ext cx="1175011" cy="162858"/>
          </a:xfrm>
          <a:prstGeom prst="line">
            <a:avLst/>
          </a:prstGeom>
          <a:ln w="31750">
            <a:solidFill>
              <a:schemeClr val="accent5">
                <a:lumMod val="60000"/>
                <a:lumOff val="4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2" name="CaixaDeTexto 21">
            <a:extLst>
              <a:ext uri="{FF2B5EF4-FFF2-40B4-BE49-F238E27FC236}">
                <a16:creationId xmlns:a16="http://schemas.microsoft.com/office/drawing/2014/main" id="{08D4FDF5-324B-9E87-298D-917001C9BC2C}"/>
              </a:ext>
            </a:extLst>
          </p:cNvPr>
          <p:cNvSpPr txBox="1"/>
          <p:nvPr/>
        </p:nvSpPr>
        <p:spPr>
          <a:xfrm>
            <a:off x="9707831" y="3898493"/>
            <a:ext cx="622286" cy="369332"/>
          </a:xfrm>
          <a:prstGeom prst="rect">
            <a:avLst/>
          </a:prstGeom>
          <a:noFill/>
        </p:spPr>
        <p:txBody>
          <a:bodyPr wrap="none" rtlCol="0">
            <a:spAutoFit/>
          </a:bodyPr>
          <a:lstStyle/>
          <a:p>
            <a:r>
              <a:rPr lang="pt-BR" b="1" dirty="0">
                <a:solidFill>
                  <a:schemeClr val="accent5">
                    <a:lumMod val="60000"/>
                    <a:lumOff val="40000"/>
                  </a:schemeClr>
                </a:solidFill>
              </a:rPr>
              <a:t>25%</a:t>
            </a:r>
          </a:p>
        </p:txBody>
      </p:sp>
      <p:sp>
        <p:nvSpPr>
          <p:cNvPr id="25" name="CaixaDeTexto 24">
            <a:extLst>
              <a:ext uri="{FF2B5EF4-FFF2-40B4-BE49-F238E27FC236}">
                <a16:creationId xmlns:a16="http://schemas.microsoft.com/office/drawing/2014/main" id="{8BB0E599-D83B-A04B-51E9-DB2CE5B820BF}"/>
              </a:ext>
            </a:extLst>
          </p:cNvPr>
          <p:cNvSpPr txBox="1"/>
          <p:nvPr/>
        </p:nvSpPr>
        <p:spPr>
          <a:xfrm>
            <a:off x="9408217" y="5665835"/>
            <a:ext cx="678391" cy="323165"/>
          </a:xfrm>
          <a:prstGeom prst="rect">
            <a:avLst/>
          </a:prstGeom>
          <a:noFill/>
        </p:spPr>
        <p:txBody>
          <a:bodyPr wrap="square" rtlCol="0">
            <a:spAutoFit/>
          </a:bodyPr>
          <a:lstStyle/>
          <a:p>
            <a:r>
              <a:rPr lang="pt-BR" sz="1500" b="1" dirty="0">
                <a:solidFill>
                  <a:schemeClr val="accent5">
                    <a:lumMod val="60000"/>
                    <a:lumOff val="40000"/>
                  </a:schemeClr>
                </a:solidFill>
              </a:rPr>
              <a:t>2023</a:t>
            </a:r>
          </a:p>
        </p:txBody>
      </p:sp>
      <p:graphicFrame>
        <p:nvGraphicFramePr>
          <p:cNvPr id="4" name="Gráfico 3">
            <a:extLst>
              <a:ext uri="{FF2B5EF4-FFF2-40B4-BE49-F238E27FC236}">
                <a16:creationId xmlns:a16="http://schemas.microsoft.com/office/drawing/2014/main" id="{5E8EF865-E7A6-A85E-9AA0-2CABC342773D}"/>
              </a:ext>
            </a:extLst>
          </p:cNvPr>
          <p:cNvGraphicFramePr>
            <a:graphicFrameLocks/>
          </p:cNvGraphicFramePr>
          <p:nvPr>
            <p:extLst>
              <p:ext uri="{D42A27DB-BD31-4B8C-83A1-F6EECF244321}">
                <p14:modId xmlns:p14="http://schemas.microsoft.com/office/powerpoint/2010/main" val="726498708"/>
              </p:ext>
            </p:extLst>
          </p:nvPr>
        </p:nvGraphicFramePr>
        <p:xfrm>
          <a:off x="89452" y="1805939"/>
          <a:ext cx="9144000" cy="4205109"/>
        </p:xfrm>
        <a:graphic>
          <a:graphicData uri="http://schemas.openxmlformats.org/drawingml/2006/chart">
            <c:chart xmlns:c="http://schemas.openxmlformats.org/drawingml/2006/chart" xmlns:r="http://schemas.openxmlformats.org/officeDocument/2006/relationships" r:id="rId4"/>
          </a:graphicData>
        </a:graphic>
      </p:graphicFrame>
      <p:sp>
        <p:nvSpPr>
          <p:cNvPr id="3" name="CaixaDeTexto 2">
            <a:extLst>
              <a:ext uri="{FF2B5EF4-FFF2-40B4-BE49-F238E27FC236}">
                <a16:creationId xmlns:a16="http://schemas.microsoft.com/office/drawing/2014/main" id="{2C300804-8705-D1DC-FC7B-9AF11F61E4B9}"/>
              </a:ext>
            </a:extLst>
          </p:cNvPr>
          <p:cNvSpPr txBox="1"/>
          <p:nvPr/>
        </p:nvSpPr>
        <p:spPr>
          <a:xfrm>
            <a:off x="575733" y="2791901"/>
            <a:ext cx="1532279" cy="307777"/>
          </a:xfrm>
          <a:prstGeom prst="rect">
            <a:avLst/>
          </a:prstGeom>
          <a:solidFill>
            <a:schemeClr val="bg1"/>
          </a:solidFill>
        </p:spPr>
        <p:txBody>
          <a:bodyPr wrap="none" rtlCol="0">
            <a:spAutoFit/>
          </a:bodyPr>
          <a:lstStyle/>
          <a:p>
            <a:r>
              <a:rPr lang="pt-BR" sz="1400" dirty="0"/>
              <a:t>Não assegurados</a:t>
            </a:r>
          </a:p>
        </p:txBody>
      </p:sp>
    </p:spTree>
    <p:extLst>
      <p:ext uri="{BB962C8B-B14F-4D97-AF65-F5344CB8AC3E}">
        <p14:creationId xmlns:p14="http://schemas.microsoft.com/office/powerpoint/2010/main" val="196457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2" grpId="0"/>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4785"/>
            <a:ext cx="9144000" cy="707886"/>
          </a:xfrm>
          <a:prstGeom prst="rect">
            <a:avLst/>
          </a:prstGeom>
          <a:noFill/>
        </p:spPr>
        <p:txBody>
          <a:bodyPr wrap="square" rtlCol="0">
            <a:spAutoFit/>
          </a:bodyPr>
          <a:lstStyle/>
          <a:p>
            <a:r>
              <a:rPr lang="pt-BR" sz="4000" dirty="0">
                <a:solidFill>
                  <a:srgbClr val="771B86"/>
                </a:solidFill>
              </a:rPr>
              <a:t>05. Evolução – Relato Integrado</a:t>
            </a:r>
          </a:p>
        </p:txBody>
      </p:sp>
      <p:sp>
        <p:nvSpPr>
          <p:cNvPr id="6" name="CaixaDeTexto 5">
            <a:extLst>
              <a:ext uri="{FF2B5EF4-FFF2-40B4-BE49-F238E27FC236}">
                <a16:creationId xmlns:a16="http://schemas.microsoft.com/office/drawing/2014/main" id="{BE15ADB2-46E2-FE7A-E722-4479D0B7E883}"/>
              </a:ext>
            </a:extLst>
          </p:cNvPr>
          <p:cNvSpPr txBox="1"/>
          <p:nvPr/>
        </p:nvSpPr>
        <p:spPr>
          <a:xfrm>
            <a:off x="0" y="680383"/>
            <a:ext cx="12060009" cy="1077218"/>
          </a:xfrm>
          <a:prstGeom prst="rect">
            <a:avLst/>
          </a:prstGeom>
          <a:noFill/>
        </p:spPr>
        <p:txBody>
          <a:bodyPr wrap="square" rtlCol="0">
            <a:spAutoFit/>
          </a:bodyPr>
          <a:lstStyle/>
          <a:p>
            <a:r>
              <a:rPr lang="pt-BR" sz="3200" dirty="0">
                <a:solidFill>
                  <a:srgbClr val="771B86"/>
                </a:solidFill>
              </a:rPr>
              <a:t>ESG no Ibovespa 2023¹ - Relatórios que utilizaram a estrutura do Relato Integrado foram assegurados por auditor independente²?</a:t>
            </a:r>
          </a:p>
        </p:txBody>
      </p:sp>
      <p:sp>
        <p:nvSpPr>
          <p:cNvPr id="9" name="CaixaDeTexto 8">
            <a:extLst>
              <a:ext uri="{FF2B5EF4-FFF2-40B4-BE49-F238E27FC236}">
                <a16:creationId xmlns:a16="http://schemas.microsoft.com/office/drawing/2014/main" id="{7B69907F-CD2C-9627-72A8-72F3BFBAFB41}"/>
              </a:ext>
            </a:extLst>
          </p:cNvPr>
          <p:cNvSpPr txBox="1"/>
          <p:nvPr/>
        </p:nvSpPr>
        <p:spPr>
          <a:xfrm>
            <a:off x="0" y="6373862"/>
            <a:ext cx="6824304" cy="461665"/>
          </a:xfrm>
          <a:prstGeom prst="rect">
            <a:avLst/>
          </a:prstGeom>
          <a:noFill/>
        </p:spPr>
        <p:txBody>
          <a:bodyPr wrap="none" rtlCol="0">
            <a:spAutoFit/>
          </a:bodyPr>
          <a:lstStyle/>
          <a:p>
            <a:r>
              <a:rPr lang="pt-BR" sz="1200" dirty="0">
                <a:solidFill>
                  <a:schemeClr val="bg1"/>
                </a:solidFill>
              </a:rPr>
              <a:t>¹Adaptado de </a:t>
            </a:r>
            <a:r>
              <a:rPr lang="pt-BR" sz="1200" dirty="0">
                <a:solidFill>
                  <a:schemeClr val="bg1"/>
                </a:solidFill>
                <a:hlinkClick r:id="rId2">
                  <a:extLst>
                    <a:ext uri="{A12FA001-AC4F-418D-AE19-62706E023703}">
                      <ahyp:hlinkClr xmlns:ahyp="http://schemas.microsoft.com/office/drawing/2018/hyperlinkcolor" val="tx"/>
                    </a:ext>
                  </a:extLst>
                </a:hlinkClick>
              </a:rPr>
              <a:t>https://www.pwc.com.br/pt/estudos/servicos/auditoria/2023/ESG_Ibovespa_2023.pdf</a:t>
            </a:r>
            <a:r>
              <a:rPr lang="pt-BR" sz="1200" dirty="0">
                <a:solidFill>
                  <a:schemeClr val="bg1"/>
                </a:solidFill>
              </a:rPr>
              <a:t>.</a:t>
            </a:r>
          </a:p>
          <a:p>
            <a:r>
              <a:rPr lang="pt-BR" sz="1200" dirty="0">
                <a:solidFill>
                  <a:schemeClr val="bg1"/>
                </a:solidFill>
              </a:rPr>
              <a:t>² Auditor independente registrado na CVM, conforme art. 2 da Resolução CVM 14/2020. </a:t>
            </a:r>
          </a:p>
        </p:txBody>
      </p:sp>
      <p:graphicFrame>
        <p:nvGraphicFramePr>
          <p:cNvPr id="4" name="Gráfico 3">
            <a:extLst>
              <a:ext uri="{FF2B5EF4-FFF2-40B4-BE49-F238E27FC236}">
                <a16:creationId xmlns:a16="http://schemas.microsoft.com/office/drawing/2014/main" id="{F785FD5D-8A26-9ED7-31A2-6FFBF9070FCB}"/>
              </a:ext>
            </a:extLst>
          </p:cNvPr>
          <p:cNvGraphicFramePr>
            <a:graphicFrameLocks/>
          </p:cNvGraphicFramePr>
          <p:nvPr>
            <p:extLst>
              <p:ext uri="{D42A27DB-BD31-4B8C-83A1-F6EECF244321}">
                <p14:modId xmlns:p14="http://schemas.microsoft.com/office/powerpoint/2010/main" val="1757156925"/>
              </p:ext>
            </p:extLst>
          </p:nvPr>
        </p:nvGraphicFramePr>
        <p:xfrm>
          <a:off x="269226" y="2295939"/>
          <a:ext cx="8661781" cy="3876142"/>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Conector reto 9">
            <a:extLst>
              <a:ext uri="{FF2B5EF4-FFF2-40B4-BE49-F238E27FC236}">
                <a16:creationId xmlns:a16="http://schemas.microsoft.com/office/drawing/2014/main" id="{5A75D388-5260-3642-617B-F1C5EBAEE1DF}"/>
              </a:ext>
            </a:extLst>
          </p:cNvPr>
          <p:cNvCxnSpPr>
            <a:cxnSpLocks/>
          </p:cNvCxnSpPr>
          <p:nvPr/>
        </p:nvCxnSpPr>
        <p:spPr>
          <a:xfrm>
            <a:off x="6828183" y="2595773"/>
            <a:ext cx="1997765" cy="235092"/>
          </a:xfrm>
          <a:prstGeom prst="line">
            <a:avLst/>
          </a:prstGeom>
          <a:ln w="19050" cap="flat" cmpd="sng" algn="ctr">
            <a:solidFill>
              <a:schemeClr val="accent5">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aixaDeTexto 10">
            <a:extLst>
              <a:ext uri="{FF2B5EF4-FFF2-40B4-BE49-F238E27FC236}">
                <a16:creationId xmlns:a16="http://schemas.microsoft.com/office/drawing/2014/main" id="{461D804F-CB25-E8AE-A478-9B28F0DF5E0C}"/>
              </a:ext>
            </a:extLst>
          </p:cNvPr>
          <p:cNvSpPr txBox="1"/>
          <p:nvPr/>
        </p:nvSpPr>
        <p:spPr>
          <a:xfrm>
            <a:off x="9096508" y="2711756"/>
            <a:ext cx="625492" cy="369332"/>
          </a:xfrm>
          <a:prstGeom prst="rect">
            <a:avLst/>
          </a:prstGeom>
          <a:noFill/>
        </p:spPr>
        <p:txBody>
          <a:bodyPr wrap="none" rtlCol="0">
            <a:spAutoFit/>
          </a:bodyPr>
          <a:lstStyle/>
          <a:p>
            <a:r>
              <a:rPr lang="pt-BR" b="1" dirty="0">
                <a:solidFill>
                  <a:schemeClr val="accent5">
                    <a:lumMod val="60000"/>
                    <a:lumOff val="40000"/>
                  </a:schemeClr>
                </a:solidFill>
              </a:rPr>
              <a:t>72%</a:t>
            </a:r>
          </a:p>
        </p:txBody>
      </p:sp>
      <p:cxnSp>
        <p:nvCxnSpPr>
          <p:cNvPr id="13" name="Conector reto 12">
            <a:extLst>
              <a:ext uri="{FF2B5EF4-FFF2-40B4-BE49-F238E27FC236}">
                <a16:creationId xmlns:a16="http://schemas.microsoft.com/office/drawing/2014/main" id="{02991333-A23E-7909-38EE-E26D61AB3C4B}"/>
              </a:ext>
            </a:extLst>
          </p:cNvPr>
          <p:cNvCxnSpPr>
            <a:cxnSpLocks/>
          </p:cNvCxnSpPr>
          <p:nvPr/>
        </p:nvCxnSpPr>
        <p:spPr>
          <a:xfrm flipV="1">
            <a:off x="6748670" y="4114304"/>
            <a:ext cx="2182337" cy="246005"/>
          </a:xfrm>
          <a:prstGeom prst="line">
            <a:avLst/>
          </a:prstGeom>
          <a:ln w="19050" cap="flat" cmpd="sng" algn="ctr">
            <a:solidFill>
              <a:schemeClr val="accent5">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CaixaDeTexto 13">
            <a:extLst>
              <a:ext uri="{FF2B5EF4-FFF2-40B4-BE49-F238E27FC236}">
                <a16:creationId xmlns:a16="http://schemas.microsoft.com/office/drawing/2014/main" id="{AC39B9BC-02EC-9CD6-2364-E13ED3B6F7AB}"/>
              </a:ext>
            </a:extLst>
          </p:cNvPr>
          <p:cNvSpPr txBox="1"/>
          <p:nvPr/>
        </p:nvSpPr>
        <p:spPr>
          <a:xfrm>
            <a:off x="9096508" y="3912181"/>
            <a:ext cx="625492" cy="369332"/>
          </a:xfrm>
          <a:prstGeom prst="rect">
            <a:avLst/>
          </a:prstGeom>
          <a:noFill/>
        </p:spPr>
        <p:txBody>
          <a:bodyPr wrap="none" rtlCol="0">
            <a:spAutoFit/>
          </a:bodyPr>
          <a:lstStyle/>
          <a:p>
            <a:r>
              <a:rPr lang="pt-BR" b="1" dirty="0">
                <a:solidFill>
                  <a:schemeClr val="accent5">
                    <a:lumMod val="60000"/>
                    <a:lumOff val="40000"/>
                  </a:schemeClr>
                </a:solidFill>
              </a:rPr>
              <a:t>28%</a:t>
            </a:r>
          </a:p>
        </p:txBody>
      </p:sp>
      <p:sp>
        <p:nvSpPr>
          <p:cNvPr id="16" name="CaixaDeTexto 15">
            <a:extLst>
              <a:ext uri="{FF2B5EF4-FFF2-40B4-BE49-F238E27FC236}">
                <a16:creationId xmlns:a16="http://schemas.microsoft.com/office/drawing/2014/main" id="{A8B72F95-5454-9FE2-5636-138797D463CC}"/>
              </a:ext>
            </a:extLst>
          </p:cNvPr>
          <p:cNvSpPr txBox="1"/>
          <p:nvPr/>
        </p:nvSpPr>
        <p:spPr>
          <a:xfrm>
            <a:off x="9133482" y="5404210"/>
            <a:ext cx="678391" cy="369332"/>
          </a:xfrm>
          <a:prstGeom prst="rect">
            <a:avLst/>
          </a:prstGeom>
          <a:noFill/>
        </p:spPr>
        <p:txBody>
          <a:bodyPr wrap="none" rtlCol="0">
            <a:spAutoFit/>
          </a:bodyPr>
          <a:lstStyle/>
          <a:p>
            <a:r>
              <a:rPr lang="pt-BR" dirty="0">
                <a:solidFill>
                  <a:schemeClr val="accent5">
                    <a:lumMod val="60000"/>
                    <a:lumOff val="40000"/>
                  </a:schemeClr>
                </a:solidFill>
              </a:rPr>
              <a:t>2023</a:t>
            </a:r>
          </a:p>
        </p:txBody>
      </p:sp>
      <p:sp>
        <p:nvSpPr>
          <p:cNvPr id="5" name="CaixaDeTexto 4">
            <a:extLst>
              <a:ext uri="{FF2B5EF4-FFF2-40B4-BE49-F238E27FC236}">
                <a16:creationId xmlns:a16="http://schemas.microsoft.com/office/drawing/2014/main" id="{06D9216C-F606-29C5-5CEF-B3FC6AC5F8C5}"/>
              </a:ext>
            </a:extLst>
          </p:cNvPr>
          <p:cNvSpPr txBox="1"/>
          <p:nvPr/>
        </p:nvSpPr>
        <p:spPr>
          <a:xfrm>
            <a:off x="3099033" y="5706451"/>
            <a:ext cx="1472967" cy="369332"/>
          </a:xfrm>
          <a:prstGeom prst="rect">
            <a:avLst/>
          </a:prstGeom>
          <a:solidFill>
            <a:schemeClr val="bg1"/>
          </a:solidFill>
        </p:spPr>
        <p:txBody>
          <a:bodyPr wrap="none" rtlCol="0">
            <a:spAutoFit/>
          </a:bodyPr>
          <a:lstStyle/>
          <a:p>
            <a:r>
              <a:rPr lang="pt-BR" dirty="0"/>
              <a:t>Assegurados</a:t>
            </a:r>
          </a:p>
        </p:txBody>
      </p:sp>
      <p:sp>
        <p:nvSpPr>
          <p:cNvPr id="7" name="CaixaDeTexto 6">
            <a:extLst>
              <a:ext uri="{FF2B5EF4-FFF2-40B4-BE49-F238E27FC236}">
                <a16:creationId xmlns:a16="http://schemas.microsoft.com/office/drawing/2014/main" id="{A6AAF291-BF1C-2D15-FEA2-DB57A724DEED}"/>
              </a:ext>
            </a:extLst>
          </p:cNvPr>
          <p:cNvSpPr txBox="1"/>
          <p:nvPr/>
        </p:nvSpPr>
        <p:spPr>
          <a:xfrm>
            <a:off x="4907241" y="5706451"/>
            <a:ext cx="1917063" cy="369332"/>
          </a:xfrm>
          <a:prstGeom prst="rect">
            <a:avLst/>
          </a:prstGeom>
          <a:solidFill>
            <a:schemeClr val="bg1"/>
          </a:solidFill>
        </p:spPr>
        <p:txBody>
          <a:bodyPr wrap="none" rtlCol="0">
            <a:spAutoFit/>
          </a:bodyPr>
          <a:lstStyle/>
          <a:p>
            <a:r>
              <a:rPr lang="pt-BR" dirty="0"/>
              <a:t>Não assegurados</a:t>
            </a:r>
          </a:p>
        </p:txBody>
      </p:sp>
      <p:cxnSp>
        <p:nvCxnSpPr>
          <p:cNvPr id="12" name="Conector reto 11">
            <a:extLst>
              <a:ext uri="{FF2B5EF4-FFF2-40B4-BE49-F238E27FC236}">
                <a16:creationId xmlns:a16="http://schemas.microsoft.com/office/drawing/2014/main" id="{F61AF437-A985-D3D0-D0E7-ED3C93FD8D5E}"/>
              </a:ext>
            </a:extLst>
          </p:cNvPr>
          <p:cNvCxnSpPr/>
          <p:nvPr/>
        </p:nvCxnSpPr>
        <p:spPr>
          <a:xfrm>
            <a:off x="2782944" y="5891117"/>
            <a:ext cx="316089" cy="0"/>
          </a:xfrm>
          <a:prstGeom prst="line">
            <a:avLst/>
          </a:prstGeom>
          <a:ln w="25400">
            <a:solidFill>
              <a:schemeClr val="accent6">
                <a:lumMod val="75000"/>
              </a:schemeClr>
            </a:solidFill>
            <a:prstDash val="dash"/>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9507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0" y="0"/>
            <a:ext cx="11082130" cy="707886"/>
          </a:xfrm>
          <a:prstGeom prst="rect">
            <a:avLst/>
          </a:prstGeom>
          <a:noFill/>
        </p:spPr>
        <p:txBody>
          <a:bodyPr wrap="square" rtlCol="0">
            <a:spAutoFit/>
          </a:bodyPr>
          <a:lstStyle/>
          <a:p>
            <a:r>
              <a:rPr lang="pt-BR" sz="4000" dirty="0">
                <a:solidFill>
                  <a:srgbClr val="771B86"/>
                </a:solidFill>
              </a:rPr>
              <a:t>05. Comparação com estudos internacionais</a:t>
            </a:r>
          </a:p>
        </p:txBody>
      </p:sp>
      <p:sp>
        <p:nvSpPr>
          <p:cNvPr id="9" name="CaixaDeTexto 8">
            <a:extLst>
              <a:ext uri="{FF2B5EF4-FFF2-40B4-BE49-F238E27FC236}">
                <a16:creationId xmlns:a16="http://schemas.microsoft.com/office/drawing/2014/main" id="{7B69907F-CD2C-9627-72A8-72F3BFBAFB41}"/>
              </a:ext>
            </a:extLst>
          </p:cNvPr>
          <p:cNvSpPr txBox="1"/>
          <p:nvPr/>
        </p:nvSpPr>
        <p:spPr>
          <a:xfrm>
            <a:off x="69574" y="6211669"/>
            <a:ext cx="7438666" cy="646331"/>
          </a:xfrm>
          <a:prstGeom prst="rect">
            <a:avLst/>
          </a:prstGeom>
          <a:noFill/>
        </p:spPr>
        <p:txBody>
          <a:bodyPr wrap="square" rtlCol="0">
            <a:spAutoFit/>
          </a:bodyPr>
          <a:lstStyle/>
          <a:p>
            <a:r>
              <a:rPr lang="pt-BR" sz="1200" dirty="0">
                <a:solidFill>
                  <a:schemeClr val="bg1"/>
                </a:solidFill>
              </a:rPr>
              <a:t>*Informações extraídas da </a:t>
            </a:r>
            <a:r>
              <a:rPr lang="pt-BR" sz="1200" dirty="0" err="1">
                <a:solidFill>
                  <a:schemeClr val="bg1"/>
                </a:solidFill>
              </a:rPr>
              <a:t>pag</a:t>
            </a:r>
            <a:r>
              <a:rPr lang="pt-BR" sz="1200" dirty="0">
                <a:solidFill>
                  <a:schemeClr val="bg1"/>
                </a:solidFill>
              </a:rPr>
              <a:t> 3 do referido estudo. O estudo completo de The </a:t>
            </a:r>
            <a:r>
              <a:rPr lang="pt-BR" sz="1200" dirty="0" err="1">
                <a:solidFill>
                  <a:schemeClr val="bg1"/>
                </a:solidFill>
              </a:rPr>
              <a:t>state</a:t>
            </a:r>
            <a:r>
              <a:rPr lang="pt-BR" sz="1200" dirty="0">
                <a:solidFill>
                  <a:schemeClr val="bg1"/>
                </a:solidFill>
              </a:rPr>
              <a:t> </a:t>
            </a:r>
            <a:r>
              <a:rPr lang="pt-BR" sz="1200" dirty="0" err="1">
                <a:solidFill>
                  <a:schemeClr val="bg1"/>
                </a:solidFill>
              </a:rPr>
              <a:t>of</a:t>
            </a:r>
            <a:r>
              <a:rPr lang="pt-BR" sz="1200" dirty="0">
                <a:solidFill>
                  <a:schemeClr val="bg1"/>
                </a:solidFill>
              </a:rPr>
              <a:t> play – Sustainability </a:t>
            </a:r>
            <a:r>
              <a:rPr lang="pt-BR" sz="1200" dirty="0" err="1">
                <a:solidFill>
                  <a:schemeClr val="bg1"/>
                </a:solidFill>
              </a:rPr>
              <a:t>disclosure</a:t>
            </a:r>
            <a:r>
              <a:rPr lang="pt-BR" sz="1200" dirty="0">
                <a:solidFill>
                  <a:schemeClr val="bg1"/>
                </a:solidFill>
              </a:rPr>
              <a:t> </a:t>
            </a:r>
            <a:r>
              <a:rPr lang="pt-BR" sz="1200" dirty="0" err="1">
                <a:solidFill>
                  <a:schemeClr val="bg1"/>
                </a:solidFill>
              </a:rPr>
              <a:t>and</a:t>
            </a:r>
            <a:r>
              <a:rPr lang="pt-BR" sz="1200" dirty="0">
                <a:solidFill>
                  <a:schemeClr val="bg1"/>
                </a:solidFill>
              </a:rPr>
              <a:t> </a:t>
            </a:r>
            <a:r>
              <a:rPr lang="pt-BR" sz="1200" dirty="0" err="1">
                <a:solidFill>
                  <a:schemeClr val="bg1"/>
                </a:solidFill>
              </a:rPr>
              <a:t>Assurance</a:t>
            </a:r>
            <a:r>
              <a:rPr lang="pt-BR" sz="1200" dirty="0">
                <a:solidFill>
                  <a:schemeClr val="bg1"/>
                </a:solidFill>
              </a:rPr>
              <a:t> está disponível em </a:t>
            </a:r>
            <a:r>
              <a:rPr lang="pt-BR" sz="1200" dirty="0">
                <a:solidFill>
                  <a:schemeClr val="bg1"/>
                </a:solidFill>
                <a:hlinkClick r:id="rId3">
                  <a:extLst>
                    <a:ext uri="{A12FA001-AC4F-418D-AE19-62706E023703}">
                      <ahyp:hlinkClr xmlns:ahyp="http://schemas.microsoft.com/office/drawing/2018/hyperlinkcolor" val="tx"/>
                    </a:ext>
                  </a:extLst>
                </a:hlinkClick>
              </a:rPr>
              <a:t>https://ifacweb.blob.core.windows.net/publicfiles/2024-02/IFAC-State-Play-Sustainability-Disclosure-Assurance-2019-2022_0.pdf</a:t>
            </a:r>
            <a:r>
              <a:rPr lang="pt-BR" sz="1200" dirty="0">
                <a:solidFill>
                  <a:schemeClr val="bg1"/>
                </a:solidFill>
              </a:rPr>
              <a:t> (acesso em 14 de agosto de 2024)</a:t>
            </a:r>
          </a:p>
        </p:txBody>
      </p:sp>
      <p:sp>
        <p:nvSpPr>
          <p:cNvPr id="17" name="Retângulo 16">
            <a:extLst>
              <a:ext uri="{FF2B5EF4-FFF2-40B4-BE49-F238E27FC236}">
                <a16:creationId xmlns:a16="http://schemas.microsoft.com/office/drawing/2014/main" id="{FF33A36E-57F5-7849-743A-83189241EE60}"/>
              </a:ext>
            </a:extLst>
          </p:cNvPr>
          <p:cNvSpPr/>
          <p:nvPr/>
        </p:nvSpPr>
        <p:spPr>
          <a:xfrm>
            <a:off x="10996071" y="1591544"/>
            <a:ext cx="1023731" cy="993912"/>
          </a:xfrm>
          <a:prstGeom prst="rect">
            <a:avLst/>
          </a:prstGeom>
          <a:solidFill>
            <a:srgbClr val="D13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bg1"/>
                </a:solidFill>
              </a:rPr>
              <a:t>96%</a:t>
            </a:r>
          </a:p>
        </p:txBody>
      </p:sp>
      <p:sp>
        <p:nvSpPr>
          <p:cNvPr id="18" name="Retângulo 17">
            <a:extLst>
              <a:ext uri="{FF2B5EF4-FFF2-40B4-BE49-F238E27FC236}">
                <a16:creationId xmlns:a16="http://schemas.microsoft.com/office/drawing/2014/main" id="{FEEE9CE1-1C2E-1765-D6E9-3067AA28F492}"/>
              </a:ext>
            </a:extLst>
          </p:cNvPr>
          <p:cNvSpPr/>
          <p:nvPr/>
        </p:nvSpPr>
        <p:spPr>
          <a:xfrm>
            <a:off x="10996071" y="2980714"/>
            <a:ext cx="1023731" cy="993912"/>
          </a:xfrm>
          <a:prstGeom prst="rect">
            <a:avLst/>
          </a:prstGeom>
          <a:solidFill>
            <a:srgbClr val="D13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bg1"/>
                </a:solidFill>
              </a:rPr>
              <a:t>74%</a:t>
            </a:r>
          </a:p>
        </p:txBody>
      </p:sp>
      <p:sp>
        <p:nvSpPr>
          <p:cNvPr id="19" name="Retângulo 18">
            <a:extLst>
              <a:ext uri="{FF2B5EF4-FFF2-40B4-BE49-F238E27FC236}">
                <a16:creationId xmlns:a16="http://schemas.microsoft.com/office/drawing/2014/main" id="{5FFE58B4-D395-1D00-BA0C-0F1E0498345A}"/>
              </a:ext>
            </a:extLst>
          </p:cNvPr>
          <p:cNvSpPr/>
          <p:nvPr/>
        </p:nvSpPr>
        <p:spPr>
          <a:xfrm>
            <a:off x="10996070" y="4369884"/>
            <a:ext cx="1023731" cy="993912"/>
          </a:xfrm>
          <a:prstGeom prst="rect">
            <a:avLst/>
          </a:prstGeom>
          <a:solidFill>
            <a:srgbClr val="D13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bg1"/>
                </a:solidFill>
              </a:rPr>
              <a:t>72%</a:t>
            </a:r>
          </a:p>
        </p:txBody>
      </p:sp>
      <p:pic>
        <p:nvPicPr>
          <p:cNvPr id="4" name="Imagem 3">
            <a:hlinkClick r:id="rId3"/>
            <a:extLst>
              <a:ext uri="{FF2B5EF4-FFF2-40B4-BE49-F238E27FC236}">
                <a16:creationId xmlns:a16="http://schemas.microsoft.com/office/drawing/2014/main" id="{4E4F9B7C-6BDC-9F44-62A1-BC11153111D0}"/>
              </a:ext>
            </a:extLst>
          </p:cNvPr>
          <p:cNvPicPr>
            <a:picLocks noChangeAspect="1"/>
          </p:cNvPicPr>
          <p:nvPr/>
        </p:nvPicPr>
        <p:blipFill>
          <a:blip r:embed="rId4"/>
          <a:stretch>
            <a:fillRect/>
          </a:stretch>
        </p:blipFill>
        <p:spPr>
          <a:xfrm>
            <a:off x="1351950" y="830041"/>
            <a:ext cx="3048264" cy="1729890"/>
          </a:xfrm>
          <a:prstGeom prst="rect">
            <a:avLst/>
          </a:prstGeom>
        </p:spPr>
      </p:pic>
      <p:sp>
        <p:nvSpPr>
          <p:cNvPr id="5" name="CaixaDeTexto 4">
            <a:extLst>
              <a:ext uri="{FF2B5EF4-FFF2-40B4-BE49-F238E27FC236}">
                <a16:creationId xmlns:a16="http://schemas.microsoft.com/office/drawing/2014/main" id="{983B8943-A724-B392-7D73-C5EB8A04EEB0}"/>
              </a:ext>
            </a:extLst>
          </p:cNvPr>
          <p:cNvSpPr txBox="1"/>
          <p:nvPr/>
        </p:nvSpPr>
        <p:spPr>
          <a:xfrm>
            <a:off x="69574" y="2752169"/>
            <a:ext cx="5613017" cy="3376374"/>
          </a:xfrm>
          <a:prstGeom prst="rect">
            <a:avLst/>
          </a:prstGeom>
          <a:noFill/>
        </p:spPr>
        <p:txBody>
          <a:bodyPr wrap="square" rtlCol="0">
            <a:spAutoFit/>
          </a:bodyPr>
          <a:lstStyle/>
          <a:p>
            <a:pPr>
              <a:lnSpc>
                <a:spcPct val="150000"/>
              </a:lnSpc>
            </a:pPr>
            <a:r>
              <a:rPr lang="en-US" i="1" dirty="0">
                <a:solidFill>
                  <a:schemeClr val="bg2">
                    <a:lumMod val="50000"/>
                  </a:schemeClr>
                </a:solidFill>
              </a:rPr>
              <a:t>The state of play: sustainability disclosure and assurance</a:t>
            </a:r>
            <a:r>
              <a:rPr lang="en-US" dirty="0">
                <a:solidFill>
                  <a:schemeClr val="bg2">
                    <a:lumMod val="50000"/>
                  </a:schemeClr>
                </a:solidFill>
              </a:rPr>
              <a:t>* é um </a:t>
            </a:r>
            <a:r>
              <a:rPr lang="en-US" dirty="0" err="1">
                <a:solidFill>
                  <a:schemeClr val="bg2">
                    <a:lumMod val="50000"/>
                  </a:schemeClr>
                </a:solidFill>
              </a:rPr>
              <a:t>estudo</a:t>
            </a:r>
            <a:r>
              <a:rPr lang="en-US" dirty="0">
                <a:solidFill>
                  <a:schemeClr val="bg2">
                    <a:lumMod val="50000"/>
                  </a:schemeClr>
                </a:solidFill>
              </a:rPr>
              <a:t> </a:t>
            </a:r>
            <a:r>
              <a:rPr lang="en-US" dirty="0" err="1">
                <a:solidFill>
                  <a:schemeClr val="bg2">
                    <a:lumMod val="50000"/>
                  </a:schemeClr>
                </a:solidFill>
              </a:rPr>
              <a:t>conduzido</a:t>
            </a:r>
            <a:r>
              <a:rPr lang="en-US" dirty="0">
                <a:solidFill>
                  <a:schemeClr val="bg2">
                    <a:lumMod val="50000"/>
                  </a:schemeClr>
                </a:solidFill>
              </a:rPr>
              <a:t> pela IFAC e AICPA que </a:t>
            </a:r>
            <a:r>
              <a:rPr lang="en-US" dirty="0" err="1">
                <a:solidFill>
                  <a:schemeClr val="bg2">
                    <a:lumMod val="50000"/>
                  </a:schemeClr>
                </a:solidFill>
              </a:rPr>
              <a:t>busca</a:t>
            </a:r>
            <a:r>
              <a:rPr lang="en-US" dirty="0">
                <a:solidFill>
                  <a:schemeClr val="bg2">
                    <a:lumMod val="50000"/>
                  </a:schemeClr>
                </a:solidFill>
              </a:rPr>
              <a:t> </a:t>
            </a:r>
            <a:r>
              <a:rPr lang="en-US" dirty="0" err="1">
                <a:solidFill>
                  <a:schemeClr val="bg2">
                    <a:lumMod val="50000"/>
                  </a:schemeClr>
                </a:solidFill>
              </a:rPr>
              <a:t>mapear</a:t>
            </a:r>
            <a:r>
              <a:rPr lang="en-US" dirty="0">
                <a:solidFill>
                  <a:schemeClr val="bg2">
                    <a:lumMod val="50000"/>
                  </a:schemeClr>
                </a:solidFill>
              </a:rPr>
              <a:t>, </a:t>
            </a:r>
            <a:r>
              <a:rPr lang="en-US" dirty="0" err="1">
                <a:solidFill>
                  <a:schemeClr val="bg2">
                    <a:lumMod val="50000"/>
                  </a:schemeClr>
                </a:solidFill>
              </a:rPr>
              <a:t>desde</a:t>
            </a:r>
            <a:r>
              <a:rPr lang="en-US" dirty="0">
                <a:solidFill>
                  <a:schemeClr val="bg2">
                    <a:lumMod val="50000"/>
                  </a:schemeClr>
                </a:solidFill>
              </a:rPr>
              <a:t> 2019, o </a:t>
            </a:r>
            <a:r>
              <a:rPr lang="en-US" dirty="0" err="1">
                <a:solidFill>
                  <a:schemeClr val="bg2">
                    <a:lumMod val="50000"/>
                  </a:schemeClr>
                </a:solidFill>
              </a:rPr>
              <a:t>estado</a:t>
            </a:r>
            <a:r>
              <a:rPr lang="en-US" dirty="0">
                <a:solidFill>
                  <a:schemeClr val="bg2">
                    <a:lumMod val="50000"/>
                  </a:schemeClr>
                </a:solidFill>
              </a:rPr>
              <a:t> das </a:t>
            </a:r>
            <a:r>
              <a:rPr lang="en-US" dirty="0" err="1">
                <a:solidFill>
                  <a:schemeClr val="bg2">
                    <a:lumMod val="50000"/>
                  </a:schemeClr>
                </a:solidFill>
              </a:rPr>
              <a:t>divulgações</a:t>
            </a:r>
            <a:r>
              <a:rPr lang="en-US" dirty="0">
                <a:solidFill>
                  <a:schemeClr val="bg2">
                    <a:lumMod val="50000"/>
                  </a:schemeClr>
                </a:solidFill>
              </a:rPr>
              <a:t> </a:t>
            </a:r>
            <a:r>
              <a:rPr lang="en-US" dirty="0" err="1">
                <a:solidFill>
                  <a:schemeClr val="bg2">
                    <a:lumMod val="50000"/>
                  </a:schemeClr>
                </a:solidFill>
              </a:rPr>
              <a:t>sobre</a:t>
            </a:r>
            <a:r>
              <a:rPr lang="en-US" dirty="0">
                <a:solidFill>
                  <a:schemeClr val="bg2">
                    <a:lumMod val="50000"/>
                  </a:schemeClr>
                </a:solidFill>
              </a:rPr>
              <a:t> </a:t>
            </a:r>
            <a:r>
              <a:rPr lang="en-US" dirty="0" err="1">
                <a:solidFill>
                  <a:schemeClr val="bg2">
                    <a:lumMod val="50000"/>
                  </a:schemeClr>
                </a:solidFill>
              </a:rPr>
              <a:t>sustentabilidade</a:t>
            </a:r>
            <a:r>
              <a:rPr lang="en-US" dirty="0">
                <a:solidFill>
                  <a:schemeClr val="bg2">
                    <a:lumMod val="50000"/>
                  </a:schemeClr>
                </a:solidFill>
              </a:rPr>
              <a:t> e </a:t>
            </a:r>
            <a:r>
              <a:rPr lang="en-US" dirty="0" err="1">
                <a:solidFill>
                  <a:schemeClr val="bg2">
                    <a:lumMod val="50000"/>
                  </a:schemeClr>
                </a:solidFill>
              </a:rPr>
              <a:t>asseguração</a:t>
            </a:r>
            <a:r>
              <a:rPr lang="en-US" dirty="0">
                <a:solidFill>
                  <a:schemeClr val="bg2">
                    <a:lumMod val="50000"/>
                  </a:schemeClr>
                </a:solidFill>
              </a:rPr>
              <a:t> dessas </a:t>
            </a:r>
            <a:r>
              <a:rPr lang="en-US" dirty="0" err="1">
                <a:solidFill>
                  <a:schemeClr val="bg2">
                    <a:lumMod val="50000"/>
                  </a:schemeClr>
                </a:solidFill>
              </a:rPr>
              <a:t>informações</a:t>
            </a:r>
            <a:r>
              <a:rPr lang="en-US" dirty="0">
                <a:solidFill>
                  <a:schemeClr val="bg2">
                    <a:lumMod val="50000"/>
                  </a:schemeClr>
                </a:solidFill>
              </a:rPr>
              <a:t>. A </a:t>
            </a:r>
            <a:r>
              <a:rPr lang="en-US" dirty="0" err="1">
                <a:solidFill>
                  <a:schemeClr val="bg2">
                    <a:lumMod val="50000"/>
                  </a:schemeClr>
                </a:solidFill>
              </a:rPr>
              <a:t>última</a:t>
            </a:r>
            <a:r>
              <a:rPr lang="en-US" dirty="0">
                <a:solidFill>
                  <a:schemeClr val="bg2">
                    <a:lumMod val="50000"/>
                  </a:schemeClr>
                </a:solidFill>
              </a:rPr>
              <a:t> </a:t>
            </a:r>
            <a:r>
              <a:rPr lang="pt-BR" dirty="0">
                <a:solidFill>
                  <a:schemeClr val="bg2">
                    <a:lumMod val="50000"/>
                  </a:schemeClr>
                </a:solidFill>
              </a:rPr>
              <a:t> edição analisou a divulgação acerca de informações relacionadas a ESG de 1.400 companhias de 22 jurisdições, incluindo o Brasil, referentes ao ano fiscal de 2022.</a:t>
            </a:r>
          </a:p>
        </p:txBody>
      </p:sp>
      <p:sp>
        <p:nvSpPr>
          <p:cNvPr id="6" name="Retângulo 5">
            <a:extLst>
              <a:ext uri="{FF2B5EF4-FFF2-40B4-BE49-F238E27FC236}">
                <a16:creationId xmlns:a16="http://schemas.microsoft.com/office/drawing/2014/main" id="{A3AAA845-D106-20FA-F7AC-775C1E00F8EF}"/>
              </a:ext>
            </a:extLst>
          </p:cNvPr>
          <p:cNvSpPr/>
          <p:nvPr/>
        </p:nvSpPr>
        <p:spPr>
          <a:xfrm>
            <a:off x="6094915" y="1738651"/>
            <a:ext cx="897358" cy="7078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91%</a:t>
            </a:r>
          </a:p>
        </p:txBody>
      </p:sp>
      <p:sp>
        <p:nvSpPr>
          <p:cNvPr id="7" name="Retângulo 6">
            <a:extLst>
              <a:ext uri="{FF2B5EF4-FFF2-40B4-BE49-F238E27FC236}">
                <a16:creationId xmlns:a16="http://schemas.microsoft.com/office/drawing/2014/main" id="{67457010-B7BC-5876-D647-2AF3A1843870}"/>
              </a:ext>
            </a:extLst>
          </p:cNvPr>
          <p:cNvSpPr/>
          <p:nvPr/>
        </p:nvSpPr>
        <p:spPr>
          <a:xfrm>
            <a:off x="6096000" y="3123727"/>
            <a:ext cx="897358" cy="7078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51%</a:t>
            </a:r>
          </a:p>
        </p:txBody>
      </p:sp>
      <p:sp>
        <p:nvSpPr>
          <p:cNvPr id="10" name="Retângulo 9">
            <a:extLst>
              <a:ext uri="{FF2B5EF4-FFF2-40B4-BE49-F238E27FC236}">
                <a16:creationId xmlns:a16="http://schemas.microsoft.com/office/drawing/2014/main" id="{B3BAAAD1-9571-4E70-56C7-86A657256DC7}"/>
              </a:ext>
            </a:extLst>
          </p:cNvPr>
          <p:cNvSpPr/>
          <p:nvPr/>
        </p:nvSpPr>
        <p:spPr>
          <a:xfrm>
            <a:off x="6131040" y="4469569"/>
            <a:ext cx="897358" cy="7078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63%</a:t>
            </a:r>
          </a:p>
        </p:txBody>
      </p:sp>
      <p:sp>
        <p:nvSpPr>
          <p:cNvPr id="11" name="Retângulo 10">
            <a:extLst>
              <a:ext uri="{FF2B5EF4-FFF2-40B4-BE49-F238E27FC236}">
                <a16:creationId xmlns:a16="http://schemas.microsoft.com/office/drawing/2014/main" id="{96FF2E82-A355-FB7D-03A6-D5DA548AA7D1}"/>
              </a:ext>
            </a:extLst>
          </p:cNvPr>
          <p:cNvSpPr/>
          <p:nvPr/>
        </p:nvSpPr>
        <p:spPr>
          <a:xfrm>
            <a:off x="7320204" y="1738651"/>
            <a:ext cx="897358" cy="70788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92%</a:t>
            </a:r>
          </a:p>
        </p:txBody>
      </p:sp>
      <p:sp>
        <p:nvSpPr>
          <p:cNvPr id="13" name="Retângulo 12">
            <a:extLst>
              <a:ext uri="{FF2B5EF4-FFF2-40B4-BE49-F238E27FC236}">
                <a16:creationId xmlns:a16="http://schemas.microsoft.com/office/drawing/2014/main" id="{958B57A1-561E-843E-5190-B69D4CED554B}"/>
              </a:ext>
            </a:extLst>
          </p:cNvPr>
          <p:cNvSpPr/>
          <p:nvPr/>
        </p:nvSpPr>
        <p:spPr>
          <a:xfrm>
            <a:off x="7320204" y="3105834"/>
            <a:ext cx="897358" cy="70788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58%</a:t>
            </a:r>
          </a:p>
        </p:txBody>
      </p:sp>
      <p:sp>
        <p:nvSpPr>
          <p:cNvPr id="14" name="Retângulo 13">
            <a:extLst>
              <a:ext uri="{FF2B5EF4-FFF2-40B4-BE49-F238E27FC236}">
                <a16:creationId xmlns:a16="http://schemas.microsoft.com/office/drawing/2014/main" id="{26718935-C867-1F70-14A0-63A750E0F286}"/>
              </a:ext>
            </a:extLst>
          </p:cNvPr>
          <p:cNvSpPr/>
          <p:nvPr/>
        </p:nvSpPr>
        <p:spPr>
          <a:xfrm>
            <a:off x="7320204" y="4477111"/>
            <a:ext cx="897358" cy="70788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61%</a:t>
            </a:r>
          </a:p>
        </p:txBody>
      </p:sp>
      <p:sp>
        <p:nvSpPr>
          <p:cNvPr id="15" name="Retângulo 14">
            <a:extLst>
              <a:ext uri="{FF2B5EF4-FFF2-40B4-BE49-F238E27FC236}">
                <a16:creationId xmlns:a16="http://schemas.microsoft.com/office/drawing/2014/main" id="{74F48BBE-639F-D663-5C6C-5C1C30058855}"/>
              </a:ext>
            </a:extLst>
          </p:cNvPr>
          <p:cNvSpPr/>
          <p:nvPr/>
        </p:nvSpPr>
        <p:spPr>
          <a:xfrm>
            <a:off x="8545493" y="1734557"/>
            <a:ext cx="897358" cy="70788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95%</a:t>
            </a:r>
          </a:p>
        </p:txBody>
      </p:sp>
      <p:sp>
        <p:nvSpPr>
          <p:cNvPr id="21" name="Retângulo 20">
            <a:extLst>
              <a:ext uri="{FF2B5EF4-FFF2-40B4-BE49-F238E27FC236}">
                <a16:creationId xmlns:a16="http://schemas.microsoft.com/office/drawing/2014/main" id="{524F8262-D311-6BAD-E0DE-B52F3713E759}"/>
              </a:ext>
            </a:extLst>
          </p:cNvPr>
          <p:cNvSpPr/>
          <p:nvPr/>
        </p:nvSpPr>
        <p:spPr>
          <a:xfrm>
            <a:off x="8557369" y="3105834"/>
            <a:ext cx="897358" cy="70788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64%</a:t>
            </a:r>
          </a:p>
        </p:txBody>
      </p:sp>
      <p:sp>
        <p:nvSpPr>
          <p:cNvPr id="22" name="Retângulo 21">
            <a:extLst>
              <a:ext uri="{FF2B5EF4-FFF2-40B4-BE49-F238E27FC236}">
                <a16:creationId xmlns:a16="http://schemas.microsoft.com/office/drawing/2014/main" id="{331C54C3-EFF6-5C9E-4028-B79CAA0A7F40}"/>
              </a:ext>
            </a:extLst>
          </p:cNvPr>
          <p:cNvSpPr/>
          <p:nvPr/>
        </p:nvSpPr>
        <p:spPr>
          <a:xfrm>
            <a:off x="8545492" y="4477111"/>
            <a:ext cx="897358" cy="70788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57%</a:t>
            </a:r>
          </a:p>
        </p:txBody>
      </p:sp>
      <p:sp>
        <p:nvSpPr>
          <p:cNvPr id="23" name="Retângulo 22">
            <a:extLst>
              <a:ext uri="{FF2B5EF4-FFF2-40B4-BE49-F238E27FC236}">
                <a16:creationId xmlns:a16="http://schemas.microsoft.com/office/drawing/2014/main" id="{D5D51DAE-6ECE-94E6-4A00-AEEEB0E6E095}"/>
              </a:ext>
            </a:extLst>
          </p:cNvPr>
          <p:cNvSpPr/>
          <p:nvPr/>
        </p:nvSpPr>
        <p:spPr>
          <a:xfrm>
            <a:off x="9770782" y="1737677"/>
            <a:ext cx="897358" cy="707886"/>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98%</a:t>
            </a:r>
          </a:p>
        </p:txBody>
      </p:sp>
      <p:sp>
        <p:nvSpPr>
          <p:cNvPr id="24" name="Retângulo 23">
            <a:extLst>
              <a:ext uri="{FF2B5EF4-FFF2-40B4-BE49-F238E27FC236}">
                <a16:creationId xmlns:a16="http://schemas.microsoft.com/office/drawing/2014/main" id="{62F31C43-DD19-8417-FB09-AA559729667F}"/>
              </a:ext>
            </a:extLst>
          </p:cNvPr>
          <p:cNvSpPr/>
          <p:nvPr/>
        </p:nvSpPr>
        <p:spPr>
          <a:xfrm>
            <a:off x="9770782" y="3105834"/>
            <a:ext cx="897358" cy="707886"/>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69%</a:t>
            </a:r>
          </a:p>
        </p:txBody>
      </p:sp>
      <p:sp>
        <p:nvSpPr>
          <p:cNvPr id="25" name="Retângulo 24">
            <a:extLst>
              <a:ext uri="{FF2B5EF4-FFF2-40B4-BE49-F238E27FC236}">
                <a16:creationId xmlns:a16="http://schemas.microsoft.com/office/drawing/2014/main" id="{F57BAD5E-4EB6-2670-EE9D-5304DB0CF0AE}"/>
              </a:ext>
            </a:extLst>
          </p:cNvPr>
          <p:cNvSpPr/>
          <p:nvPr/>
        </p:nvSpPr>
        <p:spPr>
          <a:xfrm>
            <a:off x="9806906" y="4477111"/>
            <a:ext cx="897358" cy="707886"/>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rPr>
              <a:t>58%</a:t>
            </a:r>
          </a:p>
        </p:txBody>
      </p:sp>
      <p:sp>
        <p:nvSpPr>
          <p:cNvPr id="26" name="CaixaDeTexto 25">
            <a:extLst>
              <a:ext uri="{FF2B5EF4-FFF2-40B4-BE49-F238E27FC236}">
                <a16:creationId xmlns:a16="http://schemas.microsoft.com/office/drawing/2014/main" id="{FCC28EE2-628A-BDBE-0D77-7C50E2E33DF7}"/>
              </a:ext>
            </a:extLst>
          </p:cNvPr>
          <p:cNvSpPr txBox="1"/>
          <p:nvPr/>
        </p:nvSpPr>
        <p:spPr>
          <a:xfrm>
            <a:off x="7357791" y="720282"/>
            <a:ext cx="2572505" cy="461665"/>
          </a:xfrm>
          <a:prstGeom prst="rect">
            <a:avLst/>
          </a:prstGeom>
          <a:noFill/>
        </p:spPr>
        <p:txBody>
          <a:bodyPr wrap="square" rtlCol="0">
            <a:spAutoFit/>
          </a:bodyPr>
          <a:lstStyle/>
          <a:p>
            <a:r>
              <a:rPr lang="pt-BR" sz="2400" b="1" i="1" dirty="0">
                <a:solidFill>
                  <a:schemeClr val="bg2">
                    <a:lumMod val="50000"/>
                  </a:schemeClr>
                </a:solidFill>
              </a:rPr>
              <a:t>The </a:t>
            </a:r>
            <a:r>
              <a:rPr lang="pt-BR" sz="2400" b="1" i="1" dirty="0" err="1">
                <a:solidFill>
                  <a:schemeClr val="bg2">
                    <a:lumMod val="50000"/>
                  </a:schemeClr>
                </a:solidFill>
              </a:rPr>
              <a:t>state</a:t>
            </a:r>
            <a:r>
              <a:rPr lang="pt-BR" sz="2400" b="1" i="1" dirty="0">
                <a:solidFill>
                  <a:schemeClr val="bg2">
                    <a:lumMod val="50000"/>
                  </a:schemeClr>
                </a:solidFill>
              </a:rPr>
              <a:t> </a:t>
            </a:r>
            <a:r>
              <a:rPr lang="pt-BR" sz="2400" b="1" i="1" dirty="0" err="1">
                <a:solidFill>
                  <a:schemeClr val="bg2">
                    <a:lumMod val="50000"/>
                  </a:schemeClr>
                </a:solidFill>
              </a:rPr>
              <a:t>of</a:t>
            </a:r>
            <a:r>
              <a:rPr lang="pt-BR" sz="2400" b="1" i="1" dirty="0">
                <a:solidFill>
                  <a:schemeClr val="bg2">
                    <a:lumMod val="50000"/>
                  </a:schemeClr>
                </a:solidFill>
              </a:rPr>
              <a:t> play*</a:t>
            </a:r>
            <a:endParaRPr lang="pt-BR" sz="2400" b="1" dirty="0">
              <a:solidFill>
                <a:schemeClr val="bg2">
                  <a:lumMod val="50000"/>
                </a:schemeClr>
              </a:solidFill>
            </a:endParaRPr>
          </a:p>
        </p:txBody>
      </p:sp>
      <p:sp>
        <p:nvSpPr>
          <p:cNvPr id="27" name="CaixaDeTexto 26">
            <a:extLst>
              <a:ext uri="{FF2B5EF4-FFF2-40B4-BE49-F238E27FC236}">
                <a16:creationId xmlns:a16="http://schemas.microsoft.com/office/drawing/2014/main" id="{392A22CE-D9A9-A5A0-B606-11DB33A2C6C7}"/>
              </a:ext>
            </a:extLst>
          </p:cNvPr>
          <p:cNvSpPr txBox="1"/>
          <p:nvPr/>
        </p:nvSpPr>
        <p:spPr>
          <a:xfrm>
            <a:off x="10756981" y="668198"/>
            <a:ext cx="1402703" cy="707886"/>
          </a:xfrm>
          <a:prstGeom prst="rect">
            <a:avLst/>
          </a:prstGeom>
          <a:noFill/>
        </p:spPr>
        <p:txBody>
          <a:bodyPr wrap="square" rtlCol="0">
            <a:spAutoFit/>
          </a:bodyPr>
          <a:lstStyle/>
          <a:p>
            <a:r>
              <a:rPr lang="pt-BR" sz="2000" b="1" dirty="0">
                <a:solidFill>
                  <a:srgbClr val="D13D98"/>
                </a:solidFill>
              </a:rPr>
              <a:t>Panorama 2024</a:t>
            </a:r>
          </a:p>
        </p:txBody>
      </p:sp>
      <p:cxnSp>
        <p:nvCxnSpPr>
          <p:cNvPr id="29" name="Conector reto 28">
            <a:extLst>
              <a:ext uri="{FF2B5EF4-FFF2-40B4-BE49-F238E27FC236}">
                <a16:creationId xmlns:a16="http://schemas.microsoft.com/office/drawing/2014/main" id="{CA85C39C-4CF0-A2E6-ADFA-911885A18768}"/>
              </a:ext>
            </a:extLst>
          </p:cNvPr>
          <p:cNvCxnSpPr>
            <a:cxnSpLocks/>
          </p:cNvCxnSpPr>
          <p:nvPr/>
        </p:nvCxnSpPr>
        <p:spPr>
          <a:xfrm>
            <a:off x="6094915" y="2475283"/>
            <a:ext cx="4755965"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Conector reto 31">
            <a:extLst>
              <a:ext uri="{FF2B5EF4-FFF2-40B4-BE49-F238E27FC236}">
                <a16:creationId xmlns:a16="http://schemas.microsoft.com/office/drawing/2014/main" id="{8B246897-4BAF-2A59-EA67-51C457D8EEC4}"/>
              </a:ext>
            </a:extLst>
          </p:cNvPr>
          <p:cNvCxnSpPr>
            <a:cxnSpLocks/>
          </p:cNvCxnSpPr>
          <p:nvPr/>
        </p:nvCxnSpPr>
        <p:spPr>
          <a:xfrm>
            <a:off x="6094915" y="3848176"/>
            <a:ext cx="4755965"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Conector reto 32">
            <a:extLst>
              <a:ext uri="{FF2B5EF4-FFF2-40B4-BE49-F238E27FC236}">
                <a16:creationId xmlns:a16="http://schemas.microsoft.com/office/drawing/2014/main" id="{896E961B-47B8-B021-8546-A0DC47D14769}"/>
              </a:ext>
            </a:extLst>
          </p:cNvPr>
          <p:cNvCxnSpPr>
            <a:cxnSpLocks/>
          </p:cNvCxnSpPr>
          <p:nvPr/>
        </p:nvCxnSpPr>
        <p:spPr>
          <a:xfrm>
            <a:off x="6094914" y="5215002"/>
            <a:ext cx="4755965"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4" name="CaixaDeTexto 33">
            <a:extLst>
              <a:ext uri="{FF2B5EF4-FFF2-40B4-BE49-F238E27FC236}">
                <a16:creationId xmlns:a16="http://schemas.microsoft.com/office/drawing/2014/main" id="{26441224-65D2-0F80-036F-13B10BDF64A4}"/>
              </a:ext>
            </a:extLst>
          </p:cNvPr>
          <p:cNvSpPr txBox="1"/>
          <p:nvPr/>
        </p:nvSpPr>
        <p:spPr>
          <a:xfrm>
            <a:off x="6029993" y="2515887"/>
            <a:ext cx="4425442" cy="369332"/>
          </a:xfrm>
          <a:prstGeom prst="rect">
            <a:avLst/>
          </a:prstGeom>
          <a:noFill/>
        </p:spPr>
        <p:txBody>
          <a:bodyPr wrap="none" rtlCol="0">
            <a:spAutoFit/>
          </a:bodyPr>
          <a:lstStyle/>
          <a:p>
            <a:r>
              <a:rPr lang="pt-BR" dirty="0"/>
              <a:t>reportaram alguma informação sobre ESG</a:t>
            </a:r>
          </a:p>
        </p:txBody>
      </p:sp>
      <p:sp>
        <p:nvSpPr>
          <p:cNvPr id="36" name="CaixaDeTexto 35">
            <a:extLst>
              <a:ext uri="{FF2B5EF4-FFF2-40B4-BE49-F238E27FC236}">
                <a16:creationId xmlns:a16="http://schemas.microsoft.com/office/drawing/2014/main" id="{4DCBBD58-047C-3A11-84C1-55CD85E2D140}"/>
              </a:ext>
            </a:extLst>
          </p:cNvPr>
          <p:cNvSpPr txBox="1"/>
          <p:nvPr/>
        </p:nvSpPr>
        <p:spPr>
          <a:xfrm>
            <a:off x="6021457" y="3807854"/>
            <a:ext cx="3981859" cy="369332"/>
          </a:xfrm>
          <a:prstGeom prst="rect">
            <a:avLst/>
          </a:prstGeom>
          <a:noFill/>
        </p:spPr>
        <p:txBody>
          <a:bodyPr wrap="none" rtlCol="0">
            <a:spAutoFit/>
          </a:bodyPr>
          <a:lstStyle/>
          <a:p>
            <a:r>
              <a:rPr lang="pt-BR" dirty="0"/>
              <a:t>obtiveram algum nível de asseguração</a:t>
            </a:r>
          </a:p>
        </p:txBody>
      </p:sp>
      <p:sp>
        <p:nvSpPr>
          <p:cNvPr id="37" name="CaixaDeTexto 36">
            <a:extLst>
              <a:ext uri="{FF2B5EF4-FFF2-40B4-BE49-F238E27FC236}">
                <a16:creationId xmlns:a16="http://schemas.microsoft.com/office/drawing/2014/main" id="{78B0DCD0-7763-3BE9-5552-BC5BCE6D8595}"/>
              </a:ext>
            </a:extLst>
          </p:cNvPr>
          <p:cNvSpPr txBox="1"/>
          <p:nvPr/>
        </p:nvSpPr>
        <p:spPr>
          <a:xfrm>
            <a:off x="6057324" y="5221558"/>
            <a:ext cx="3606885" cy="369332"/>
          </a:xfrm>
          <a:prstGeom prst="rect">
            <a:avLst/>
          </a:prstGeom>
          <a:noFill/>
        </p:spPr>
        <p:txBody>
          <a:bodyPr wrap="none" rtlCol="0">
            <a:spAutoFit/>
          </a:bodyPr>
          <a:lstStyle/>
          <a:p>
            <a:r>
              <a:rPr lang="pt-BR" dirty="0"/>
              <a:t>asseguração conduzida por firmas</a:t>
            </a:r>
          </a:p>
        </p:txBody>
      </p:sp>
      <p:sp>
        <p:nvSpPr>
          <p:cNvPr id="39" name="Retângulo 38">
            <a:extLst>
              <a:ext uri="{FF2B5EF4-FFF2-40B4-BE49-F238E27FC236}">
                <a16:creationId xmlns:a16="http://schemas.microsoft.com/office/drawing/2014/main" id="{A3D74A39-8584-AA5F-8ED5-37C65FC03F26}"/>
              </a:ext>
            </a:extLst>
          </p:cNvPr>
          <p:cNvSpPr/>
          <p:nvPr/>
        </p:nvSpPr>
        <p:spPr>
          <a:xfrm>
            <a:off x="6131040" y="5619477"/>
            <a:ext cx="1041920" cy="387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accent4"/>
                </a:solidFill>
              </a:rPr>
              <a:t>2019</a:t>
            </a:r>
          </a:p>
        </p:txBody>
      </p:sp>
      <p:sp>
        <p:nvSpPr>
          <p:cNvPr id="41" name="Retângulo 40">
            <a:extLst>
              <a:ext uri="{FF2B5EF4-FFF2-40B4-BE49-F238E27FC236}">
                <a16:creationId xmlns:a16="http://schemas.microsoft.com/office/drawing/2014/main" id="{B11C5EAF-13F8-5542-4000-2B9D49AE5938}"/>
              </a:ext>
            </a:extLst>
          </p:cNvPr>
          <p:cNvSpPr/>
          <p:nvPr/>
        </p:nvSpPr>
        <p:spPr>
          <a:xfrm>
            <a:off x="7297410" y="5619477"/>
            <a:ext cx="1041920" cy="387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lumMod val="65000"/>
                  </a:schemeClr>
                </a:solidFill>
              </a:rPr>
              <a:t>2020</a:t>
            </a:r>
          </a:p>
        </p:txBody>
      </p:sp>
      <p:sp>
        <p:nvSpPr>
          <p:cNvPr id="42" name="Retângulo 41">
            <a:extLst>
              <a:ext uri="{FF2B5EF4-FFF2-40B4-BE49-F238E27FC236}">
                <a16:creationId xmlns:a16="http://schemas.microsoft.com/office/drawing/2014/main" id="{A519D489-CE65-EDDF-4B9B-FF19CD49A0FA}"/>
              </a:ext>
            </a:extLst>
          </p:cNvPr>
          <p:cNvSpPr/>
          <p:nvPr/>
        </p:nvSpPr>
        <p:spPr>
          <a:xfrm>
            <a:off x="8617742" y="5597445"/>
            <a:ext cx="1041920" cy="387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rgbClr val="002060"/>
                </a:solidFill>
              </a:rPr>
              <a:t>2021</a:t>
            </a:r>
          </a:p>
        </p:txBody>
      </p:sp>
      <p:sp>
        <p:nvSpPr>
          <p:cNvPr id="43" name="Retângulo 42">
            <a:extLst>
              <a:ext uri="{FF2B5EF4-FFF2-40B4-BE49-F238E27FC236}">
                <a16:creationId xmlns:a16="http://schemas.microsoft.com/office/drawing/2014/main" id="{BB12B7F8-6C09-F7D7-72FE-FAE102B7EB08}"/>
              </a:ext>
            </a:extLst>
          </p:cNvPr>
          <p:cNvSpPr/>
          <p:nvPr/>
        </p:nvSpPr>
        <p:spPr>
          <a:xfrm>
            <a:off x="9806906" y="5590890"/>
            <a:ext cx="1041920" cy="387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solidFill>
                  <a:srgbClr val="7030A0"/>
                </a:solidFill>
              </a:rPr>
              <a:t>2022</a:t>
            </a:r>
          </a:p>
        </p:txBody>
      </p:sp>
      <p:sp>
        <p:nvSpPr>
          <p:cNvPr id="44" name="Retângulo 43">
            <a:extLst>
              <a:ext uri="{FF2B5EF4-FFF2-40B4-BE49-F238E27FC236}">
                <a16:creationId xmlns:a16="http://schemas.microsoft.com/office/drawing/2014/main" id="{AEDD4CC9-40CC-611B-DE4D-FD44C44A02FF}"/>
              </a:ext>
            </a:extLst>
          </p:cNvPr>
          <p:cNvSpPr/>
          <p:nvPr/>
        </p:nvSpPr>
        <p:spPr>
          <a:xfrm>
            <a:off x="10963344" y="5579256"/>
            <a:ext cx="1159081" cy="387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b="1" dirty="0">
                <a:solidFill>
                  <a:srgbClr val="D13D98"/>
                </a:solidFill>
              </a:rPr>
              <a:t>2023</a:t>
            </a:r>
          </a:p>
        </p:txBody>
      </p:sp>
    </p:spTree>
    <p:extLst>
      <p:ext uri="{BB962C8B-B14F-4D97-AF65-F5344CB8AC3E}">
        <p14:creationId xmlns:p14="http://schemas.microsoft.com/office/powerpoint/2010/main" val="10915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7" grpId="0"/>
      <p:bldP spid="4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CAAC850-9B37-23BE-4C10-EBD5A59CE63E}"/>
              </a:ext>
            </a:extLst>
          </p:cNvPr>
          <p:cNvSpPr txBox="1"/>
          <p:nvPr/>
        </p:nvSpPr>
        <p:spPr>
          <a:xfrm>
            <a:off x="630936" y="2798064"/>
            <a:ext cx="5465064" cy="830997"/>
          </a:xfrm>
          <a:prstGeom prst="rect">
            <a:avLst/>
          </a:prstGeom>
          <a:noFill/>
        </p:spPr>
        <p:txBody>
          <a:bodyPr wrap="square" rtlCol="0">
            <a:spAutoFit/>
          </a:bodyPr>
          <a:lstStyle/>
          <a:p>
            <a:r>
              <a:rPr lang="pt-BR" sz="4800" dirty="0">
                <a:solidFill>
                  <a:schemeClr val="bg1"/>
                </a:solidFill>
              </a:rPr>
              <a:t>Considerações</a:t>
            </a:r>
          </a:p>
        </p:txBody>
      </p:sp>
      <p:sp>
        <p:nvSpPr>
          <p:cNvPr id="3" name="CaixaDeTexto 2">
            <a:extLst>
              <a:ext uri="{FF2B5EF4-FFF2-40B4-BE49-F238E27FC236}">
                <a16:creationId xmlns:a16="http://schemas.microsoft.com/office/drawing/2014/main" id="{0F4B7838-330C-E974-8D12-56853593BD9F}"/>
              </a:ext>
            </a:extLst>
          </p:cNvPr>
          <p:cNvSpPr txBox="1"/>
          <p:nvPr/>
        </p:nvSpPr>
        <p:spPr>
          <a:xfrm>
            <a:off x="630936" y="3429000"/>
            <a:ext cx="5465064" cy="830997"/>
          </a:xfrm>
          <a:prstGeom prst="rect">
            <a:avLst/>
          </a:prstGeom>
          <a:noFill/>
        </p:spPr>
        <p:txBody>
          <a:bodyPr wrap="square" rtlCol="0">
            <a:spAutoFit/>
          </a:bodyPr>
          <a:lstStyle/>
          <a:p>
            <a:r>
              <a:rPr lang="pt-BR" sz="4800" dirty="0">
                <a:solidFill>
                  <a:schemeClr val="bg1"/>
                </a:solidFill>
              </a:rPr>
              <a:t>Finais</a:t>
            </a:r>
          </a:p>
        </p:txBody>
      </p:sp>
    </p:spTree>
    <p:extLst>
      <p:ext uri="{BB962C8B-B14F-4D97-AF65-F5344CB8AC3E}">
        <p14:creationId xmlns:p14="http://schemas.microsoft.com/office/powerpoint/2010/main" val="31615787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DD1F05-56AA-540D-ECDE-92FF4B364895}"/>
              </a:ext>
            </a:extLst>
          </p:cNvPr>
          <p:cNvSpPr txBox="1"/>
          <p:nvPr/>
        </p:nvSpPr>
        <p:spPr>
          <a:xfrm>
            <a:off x="768096" y="676656"/>
            <a:ext cx="9144000" cy="707886"/>
          </a:xfrm>
          <a:prstGeom prst="rect">
            <a:avLst/>
          </a:prstGeom>
          <a:noFill/>
        </p:spPr>
        <p:txBody>
          <a:bodyPr wrap="square" rtlCol="0">
            <a:spAutoFit/>
          </a:bodyPr>
          <a:lstStyle/>
          <a:p>
            <a:r>
              <a:rPr lang="pt-BR" sz="4000" dirty="0">
                <a:solidFill>
                  <a:srgbClr val="771B86"/>
                </a:solidFill>
              </a:rPr>
              <a:t>Considerações Finais</a:t>
            </a:r>
          </a:p>
        </p:txBody>
      </p:sp>
      <p:sp>
        <p:nvSpPr>
          <p:cNvPr id="3" name="CaixaDeTexto 2">
            <a:extLst>
              <a:ext uri="{FF2B5EF4-FFF2-40B4-BE49-F238E27FC236}">
                <a16:creationId xmlns:a16="http://schemas.microsoft.com/office/drawing/2014/main" id="{4822E3B4-8E4E-55BA-C530-7569066BE6CA}"/>
              </a:ext>
            </a:extLst>
          </p:cNvPr>
          <p:cNvSpPr txBox="1"/>
          <p:nvPr/>
        </p:nvSpPr>
        <p:spPr>
          <a:xfrm>
            <a:off x="1939837" y="1648482"/>
            <a:ext cx="9927484" cy="586936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t-BR" dirty="0">
                <a:solidFill>
                  <a:schemeClr val="bg2">
                    <a:lumMod val="50000"/>
                  </a:schemeClr>
                </a:solidFill>
              </a:rPr>
              <a:t>Nota-se um esforço por parte das companhias em divulgar os relatórios sobre sustentabilidade, mas importante destacar que o FRE exige transparência das informações nos moldes “pratique-ou-explique” desde 2022;</a:t>
            </a:r>
          </a:p>
          <a:p>
            <a:pPr marL="285750" indent="-285750">
              <a:lnSpc>
                <a:spcPct val="150000"/>
              </a:lnSpc>
              <a:buFont typeface="Arial" panose="020B0604020202020204" pitchFamily="34" charset="0"/>
              <a:buChar char="•"/>
            </a:pPr>
            <a:r>
              <a:rPr lang="pt-BR" dirty="0">
                <a:solidFill>
                  <a:schemeClr val="bg2">
                    <a:lumMod val="50000"/>
                  </a:schemeClr>
                </a:solidFill>
              </a:rPr>
              <a:t>É notável também a busca por asseguração das informações contidas nesses relatórios;</a:t>
            </a:r>
          </a:p>
          <a:p>
            <a:pPr marL="285750" indent="-285750">
              <a:lnSpc>
                <a:spcPct val="150000"/>
              </a:lnSpc>
              <a:buFont typeface="Arial" panose="020B0604020202020204" pitchFamily="34" charset="0"/>
              <a:buChar char="•"/>
            </a:pPr>
            <a:r>
              <a:rPr lang="pt-BR" dirty="0">
                <a:solidFill>
                  <a:schemeClr val="bg2">
                    <a:lumMod val="50000"/>
                  </a:schemeClr>
                </a:solidFill>
              </a:rPr>
              <a:t>Contudo, algumas companhias que afirmam utilizar o Relato Integrado não asseguraram as informações ou a asseguração não foi realizada por auditor independente registrado pela CVM.</a:t>
            </a:r>
          </a:p>
          <a:p>
            <a:pPr marL="285750" indent="-285750">
              <a:lnSpc>
                <a:spcPct val="150000"/>
              </a:lnSpc>
              <a:buFont typeface="Arial" panose="020B0604020202020204" pitchFamily="34" charset="0"/>
              <a:buChar char="•"/>
            </a:pPr>
            <a:r>
              <a:rPr lang="pt-BR" dirty="0">
                <a:solidFill>
                  <a:schemeClr val="bg2">
                    <a:lumMod val="50000"/>
                  </a:schemeClr>
                </a:solidFill>
              </a:rPr>
              <a:t>As companhias da amostra são um estrato das mais relevantes do Brasil, com grande visibilidade. É possível que companhias sem tanta visibilidade não estejam nesse patamar avançado de divulgação e asseguração, até porque, mesmo dentre as de nossa amostra, ainda persiste companhias sem divulgação e/ou sem asseguração de informações relacionadas à sustentabilidade.</a:t>
            </a:r>
          </a:p>
          <a:p>
            <a:pPr marL="285750" indent="-285750">
              <a:lnSpc>
                <a:spcPct val="150000"/>
              </a:lnSpc>
              <a:buFont typeface="Arial" panose="020B0604020202020204" pitchFamily="34" charset="0"/>
              <a:buChar char="•"/>
            </a:pPr>
            <a:endParaRPr lang="pt-BR" dirty="0">
              <a:solidFill>
                <a:schemeClr val="bg2">
                  <a:lumMod val="50000"/>
                </a:schemeClr>
              </a:solidFill>
            </a:endParaRPr>
          </a:p>
          <a:p>
            <a:pPr marL="285750" indent="-285750">
              <a:lnSpc>
                <a:spcPct val="150000"/>
              </a:lnSpc>
              <a:buFont typeface="Arial" panose="020B0604020202020204" pitchFamily="34" charset="0"/>
              <a:buChar char="•"/>
            </a:pPr>
            <a:endParaRPr lang="pt-BR" dirty="0">
              <a:solidFill>
                <a:schemeClr val="bg2">
                  <a:lumMod val="50000"/>
                </a:schemeClr>
              </a:solidFill>
            </a:endParaRPr>
          </a:p>
          <a:p>
            <a:pPr marL="285750" indent="-285750">
              <a:lnSpc>
                <a:spcPct val="150000"/>
              </a:lnSpc>
              <a:buFont typeface="Arial" panose="020B0604020202020204" pitchFamily="34" charset="0"/>
              <a:buChar char="•"/>
            </a:pPr>
            <a:endParaRPr lang="pt-BR" dirty="0">
              <a:solidFill>
                <a:schemeClr val="bg2">
                  <a:lumMod val="50000"/>
                </a:schemeClr>
              </a:solidFill>
            </a:endParaRPr>
          </a:p>
        </p:txBody>
      </p:sp>
      <p:pic>
        <p:nvPicPr>
          <p:cNvPr id="7" name="Gráfico 6" descr="Gráfico de barras com tendência ascendente estrutura de tópicos">
            <a:extLst>
              <a:ext uri="{FF2B5EF4-FFF2-40B4-BE49-F238E27FC236}">
                <a16:creationId xmlns:a16="http://schemas.microsoft.com/office/drawing/2014/main" id="{64E519F5-1B6B-7F87-2DA5-709717D08E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8096" y="1785022"/>
            <a:ext cx="914400" cy="914400"/>
          </a:xfrm>
          <a:prstGeom prst="rect">
            <a:avLst/>
          </a:prstGeom>
        </p:spPr>
      </p:pic>
      <p:pic>
        <p:nvPicPr>
          <p:cNvPr id="9" name="Gráfico 8" descr="Balão de chat estrutura de tópicos">
            <a:extLst>
              <a:ext uri="{FF2B5EF4-FFF2-40B4-BE49-F238E27FC236}">
                <a16:creationId xmlns:a16="http://schemas.microsoft.com/office/drawing/2014/main" id="{B81E8B1C-6DA2-BC98-E005-8CA94F561F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8096" y="3184093"/>
            <a:ext cx="914400" cy="914400"/>
          </a:xfrm>
          <a:prstGeom prst="rect">
            <a:avLst/>
          </a:prstGeom>
        </p:spPr>
      </p:pic>
      <p:pic>
        <p:nvPicPr>
          <p:cNvPr id="11" name="Gráfico 10" descr="Área de Transferência Marcada estrutura de tópicos">
            <a:extLst>
              <a:ext uri="{FF2B5EF4-FFF2-40B4-BE49-F238E27FC236}">
                <a16:creationId xmlns:a16="http://schemas.microsoft.com/office/drawing/2014/main" id="{71959033-AA1C-939B-B83D-4241BCD653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8096" y="4583164"/>
            <a:ext cx="914400" cy="914400"/>
          </a:xfrm>
          <a:prstGeom prst="rect">
            <a:avLst/>
          </a:prstGeom>
        </p:spPr>
      </p:pic>
    </p:spTree>
    <p:extLst>
      <p:ext uri="{BB962C8B-B14F-4D97-AF65-F5344CB8AC3E}">
        <p14:creationId xmlns:p14="http://schemas.microsoft.com/office/powerpoint/2010/main" val="5344534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4614BA5-7889-FB08-0980-2EF0F3DFED7D}"/>
              </a:ext>
            </a:extLst>
          </p:cNvPr>
          <p:cNvSpPr txBox="1"/>
          <p:nvPr/>
        </p:nvSpPr>
        <p:spPr>
          <a:xfrm>
            <a:off x="768096" y="2548482"/>
            <a:ext cx="3968496" cy="1323439"/>
          </a:xfrm>
          <a:prstGeom prst="rect">
            <a:avLst/>
          </a:prstGeom>
          <a:noFill/>
        </p:spPr>
        <p:txBody>
          <a:bodyPr wrap="square" rtlCol="0">
            <a:spAutoFit/>
          </a:bodyPr>
          <a:lstStyle/>
          <a:p>
            <a:r>
              <a:rPr lang="pt-BR" sz="4000" dirty="0">
                <a:solidFill>
                  <a:schemeClr val="bg1"/>
                </a:solidFill>
              </a:rPr>
              <a:t>Siga nossas redes sociais</a:t>
            </a:r>
          </a:p>
        </p:txBody>
      </p:sp>
      <p:sp>
        <p:nvSpPr>
          <p:cNvPr id="3" name="CaixaDeTexto 2">
            <a:extLst>
              <a:ext uri="{FF2B5EF4-FFF2-40B4-BE49-F238E27FC236}">
                <a16:creationId xmlns:a16="http://schemas.microsoft.com/office/drawing/2014/main" id="{7412AC09-7D21-0E13-F2D0-2FFE15235224}"/>
              </a:ext>
            </a:extLst>
          </p:cNvPr>
          <p:cNvSpPr txBox="1"/>
          <p:nvPr/>
        </p:nvSpPr>
        <p:spPr>
          <a:xfrm>
            <a:off x="6381343" y="1739905"/>
            <a:ext cx="3461040" cy="593047"/>
          </a:xfrm>
          <a:prstGeom prst="rect">
            <a:avLst/>
          </a:prstGeom>
          <a:noFill/>
        </p:spPr>
        <p:txBody>
          <a:bodyPr wrap="square" rtlCol="0" anchor="t">
            <a:spAutoFit/>
          </a:bodyPr>
          <a:lstStyle/>
          <a:p>
            <a:pPr>
              <a:lnSpc>
                <a:spcPct val="150000"/>
              </a:lnSpc>
            </a:pPr>
            <a:r>
              <a:rPr lang="en-US" sz="2400" i="1" dirty="0">
                <a:solidFill>
                  <a:schemeClr val="bg1"/>
                </a:solidFill>
              </a:rPr>
              <a:t>@ibracon</a:t>
            </a:r>
            <a:endParaRPr lang="pt-BR" sz="2400" i="1" dirty="0">
              <a:solidFill>
                <a:schemeClr val="bg1"/>
              </a:solidFill>
              <a:ea typeface="Open Sans" panose="020B0606030504020204" pitchFamily="34" charset="0"/>
              <a:cs typeface="Open Sans" panose="020B0606030504020204" pitchFamily="34" charset="0"/>
            </a:endParaRPr>
          </a:p>
        </p:txBody>
      </p:sp>
      <p:sp>
        <p:nvSpPr>
          <p:cNvPr id="4" name="CaixaDeTexto 3">
            <a:extLst>
              <a:ext uri="{FF2B5EF4-FFF2-40B4-BE49-F238E27FC236}">
                <a16:creationId xmlns:a16="http://schemas.microsoft.com/office/drawing/2014/main" id="{2D4F5929-63BC-A0E7-B72E-33E91BC6EA01}"/>
              </a:ext>
            </a:extLst>
          </p:cNvPr>
          <p:cNvSpPr txBox="1"/>
          <p:nvPr/>
        </p:nvSpPr>
        <p:spPr>
          <a:xfrm>
            <a:off x="6381343" y="2617155"/>
            <a:ext cx="3461040" cy="593047"/>
          </a:xfrm>
          <a:prstGeom prst="rect">
            <a:avLst/>
          </a:prstGeom>
          <a:noFill/>
        </p:spPr>
        <p:txBody>
          <a:bodyPr wrap="square" rtlCol="0" anchor="t">
            <a:spAutoFit/>
          </a:bodyPr>
          <a:lstStyle/>
          <a:p>
            <a:pPr>
              <a:lnSpc>
                <a:spcPct val="150000"/>
              </a:lnSpc>
            </a:pPr>
            <a:r>
              <a:rPr lang="en-US" sz="2400" i="1" dirty="0">
                <a:solidFill>
                  <a:schemeClr val="bg1"/>
                </a:solidFill>
              </a:rPr>
              <a:t>@ibraconbrasil</a:t>
            </a:r>
            <a:endParaRPr lang="pt-BR" sz="2400" i="1" dirty="0">
              <a:solidFill>
                <a:schemeClr val="bg1"/>
              </a:solidFill>
              <a:ea typeface="Open Sans" panose="020B0606030504020204" pitchFamily="34" charset="0"/>
              <a:cs typeface="Open Sans" panose="020B0606030504020204" pitchFamily="34" charset="0"/>
            </a:endParaRPr>
          </a:p>
        </p:txBody>
      </p:sp>
      <p:sp>
        <p:nvSpPr>
          <p:cNvPr id="5" name="CaixaDeTexto 4">
            <a:extLst>
              <a:ext uri="{FF2B5EF4-FFF2-40B4-BE49-F238E27FC236}">
                <a16:creationId xmlns:a16="http://schemas.microsoft.com/office/drawing/2014/main" id="{594B81B7-36AA-2BAB-C79D-B54E6E07A64D}"/>
              </a:ext>
            </a:extLst>
          </p:cNvPr>
          <p:cNvSpPr txBox="1"/>
          <p:nvPr/>
        </p:nvSpPr>
        <p:spPr>
          <a:xfrm>
            <a:off x="6381343" y="3494405"/>
            <a:ext cx="3461040" cy="593047"/>
          </a:xfrm>
          <a:prstGeom prst="rect">
            <a:avLst/>
          </a:prstGeom>
          <a:noFill/>
        </p:spPr>
        <p:txBody>
          <a:bodyPr wrap="square" rtlCol="0" anchor="t">
            <a:spAutoFit/>
          </a:bodyPr>
          <a:lstStyle/>
          <a:p>
            <a:pPr>
              <a:lnSpc>
                <a:spcPct val="150000"/>
              </a:lnSpc>
            </a:pPr>
            <a:r>
              <a:rPr lang="en-US" sz="2400" i="1" dirty="0">
                <a:solidFill>
                  <a:schemeClr val="bg1"/>
                </a:solidFill>
              </a:rPr>
              <a:t>@ibracon-nacional</a:t>
            </a:r>
            <a:endParaRPr lang="pt-BR" sz="2400" i="1" dirty="0">
              <a:solidFill>
                <a:schemeClr val="bg1"/>
              </a:solidFill>
              <a:ea typeface="Open Sans" panose="020B0606030504020204" pitchFamily="34" charset="0"/>
              <a:cs typeface="Open Sans" panose="020B0606030504020204" pitchFamily="34" charset="0"/>
            </a:endParaRPr>
          </a:p>
        </p:txBody>
      </p:sp>
      <p:sp>
        <p:nvSpPr>
          <p:cNvPr id="6" name="CaixaDeTexto 5">
            <a:extLst>
              <a:ext uri="{FF2B5EF4-FFF2-40B4-BE49-F238E27FC236}">
                <a16:creationId xmlns:a16="http://schemas.microsoft.com/office/drawing/2014/main" id="{98CB2922-BFC5-379F-9E05-ABB42506D6D9}"/>
              </a:ext>
            </a:extLst>
          </p:cNvPr>
          <p:cNvSpPr txBox="1"/>
          <p:nvPr/>
        </p:nvSpPr>
        <p:spPr>
          <a:xfrm>
            <a:off x="6381343" y="4371655"/>
            <a:ext cx="3461040" cy="593047"/>
          </a:xfrm>
          <a:prstGeom prst="rect">
            <a:avLst/>
          </a:prstGeom>
          <a:noFill/>
        </p:spPr>
        <p:txBody>
          <a:bodyPr wrap="square" rtlCol="0" anchor="t">
            <a:spAutoFit/>
          </a:bodyPr>
          <a:lstStyle/>
          <a:p>
            <a:pPr>
              <a:lnSpc>
                <a:spcPct val="150000"/>
              </a:lnSpc>
            </a:pPr>
            <a:r>
              <a:rPr lang="en-US" sz="2400" i="1" dirty="0">
                <a:solidFill>
                  <a:schemeClr val="bg1"/>
                </a:solidFill>
              </a:rPr>
              <a:t>@ibraconbrasil</a:t>
            </a:r>
            <a:endParaRPr lang="pt-BR" sz="2400" i="1" dirty="0">
              <a:solidFill>
                <a:schemeClr val="bg1"/>
              </a:solidFill>
              <a:ea typeface="Open Sans" panose="020B0606030504020204" pitchFamily="34" charset="0"/>
              <a:cs typeface="Open Sans" panose="020B0606030504020204" pitchFamily="34" charset="0"/>
            </a:endParaRPr>
          </a:p>
        </p:txBody>
      </p:sp>
      <p:pic>
        <p:nvPicPr>
          <p:cNvPr id="7" name="Imagem 6" descr="Ícone&#10;&#10;Descrição gerada automaticamente">
            <a:extLst>
              <a:ext uri="{FF2B5EF4-FFF2-40B4-BE49-F238E27FC236}">
                <a16:creationId xmlns:a16="http://schemas.microsoft.com/office/drawing/2014/main" id="{C2839923-63D7-28A8-C652-D1F47F37DB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1457" y="1823986"/>
            <a:ext cx="496078" cy="496078"/>
          </a:xfrm>
          <a:prstGeom prst="rect">
            <a:avLst/>
          </a:prstGeom>
        </p:spPr>
      </p:pic>
      <p:pic>
        <p:nvPicPr>
          <p:cNvPr id="8" name="Imagem 7">
            <a:extLst>
              <a:ext uri="{FF2B5EF4-FFF2-40B4-BE49-F238E27FC236}">
                <a16:creationId xmlns:a16="http://schemas.microsoft.com/office/drawing/2014/main" id="{5D265F56-B672-6D73-9187-329F1C87BD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71457" y="2701236"/>
            <a:ext cx="496078" cy="496078"/>
          </a:xfrm>
          <a:prstGeom prst="rect">
            <a:avLst/>
          </a:prstGeom>
        </p:spPr>
      </p:pic>
      <p:pic>
        <p:nvPicPr>
          <p:cNvPr id="9" name="Imagem 8">
            <a:extLst>
              <a:ext uri="{FF2B5EF4-FFF2-40B4-BE49-F238E27FC236}">
                <a16:creationId xmlns:a16="http://schemas.microsoft.com/office/drawing/2014/main" id="{5019289A-181A-5B54-D92A-440F3FA1C17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71457" y="3578486"/>
            <a:ext cx="496078" cy="496078"/>
          </a:xfrm>
          <a:prstGeom prst="rect">
            <a:avLst/>
          </a:prstGeom>
        </p:spPr>
      </p:pic>
      <p:pic>
        <p:nvPicPr>
          <p:cNvPr id="10" name="Imagem 9">
            <a:extLst>
              <a:ext uri="{FF2B5EF4-FFF2-40B4-BE49-F238E27FC236}">
                <a16:creationId xmlns:a16="http://schemas.microsoft.com/office/drawing/2014/main" id="{2AD5A430-DD60-2933-A922-2E1900E4C89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71457" y="4457083"/>
            <a:ext cx="496078" cy="496078"/>
          </a:xfrm>
          <a:prstGeom prst="rect">
            <a:avLst/>
          </a:prstGeom>
        </p:spPr>
      </p:pic>
    </p:spTree>
    <p:extLst>
      <p:ext uri="{BB962C8B-B14F-4D97-AF65-F5344CB8AC3E}">
        <p14:creationId xmlns:p14="http://schemas.microsoft.com/office/powerpoint/2010/main" val="1238390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80032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B93E429393D61F4A9F0BCA4DA3AD385C" ma:contentTypeVersion="15" ma:contentTypeDescription="Crie um novo documento." ma:contentTypeScope="" ma:versionID="a42f5c6e1b1292d862b3715a1fee0d1c">
  <xsd:schema xmlns:xsd="http://www.w3.org/2001/XMLSchema" xmlns:xs="http://www.w3.org/2001/XMLSchema" xmlns:p="http://schemas.microsoft.com/office/2006/metadata/properties" xmlns:ns2="12b3d388-9329-44a5-a72f-6b939d91100f" xmlns:ns3="33782a77-8619-41a9-8aad-6eabc288c09f" targetNamespace="http://schemas.microsoft.com/office/2006/metadata/properties" ma:root="true" ma:fieldsID="a0d3ea961c486cd8d448fd194fdb0be5" ns2:_="" ns3:_="">
    <xsd:import namespace="12b3d388-9329-44a5-a72f-6b939d91100f"/>
    <xsd:import namespace="33782a77-8619-41a9-8aad-6eabc288c0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b3d388-9329-44a5-a72f-6b939d911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Marcações de imagem" ma:readOnly="false" ma:fieldId="{5cf76f15-5ced-4ddc-b409-7134ff3c332f}" ma:taxonomyMulti="true" ma:sspId="d90e9308-31d9-4ab1-941d-2ce607168d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782a77-8619-41a9-8aad-6eabc288c09f" elementFormDefault="qualified">
    <xsd:import namespace="http://schemas.microsoft.com/office/2006/documentManagement/types"/>
    <xsd:import namespace="http://schemas.microsoft.com/office/infopath/2007/PartnerControls"/>
    <xsd:element name="SharedWithUsers" ma:index="12"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hes de Compartilhado Com" ma:internalName="SharedWithDetails" ma:readOnly="true">
      <xsd:simpleType>
        <xsd:restriction base="dms:Note">
          <xsd:maxLength value="255"/>
        </xsd:restriction>
      </xsd:simpleType>
    </xsd:element>
    <xsd:element name="TaxCatchAll" ma:index="16" nillable="true" ma:displayName="Taxonomy Catch All Column" ma:hidden="true" ma:list="{9a5205fe-d7e0-4421-b77f-9c1e40018458}" ma:internalName="TaxCatchAll" ma:showField="CatchAllData" ma:web="33782a77-8619-41a9-8aad-6eabc288c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C05510-0F6B-44AA-AAAF-90CE96638E16}">
  <ds:schemaRefs>
    <ds:schemaRef ds:uri="http://schemas.microsoft.com/sharepoint/v3/contenttype/forms"/>
  </ds:schemaRefs>
</ds:datastoreItem>
</file>

<file path=customXml/itemProps2.xml><?xml version="1.0" encoding="utf-8"?>
<ds:datastoreItem xmlns:ds="http://schemas.openxmlformats.org/officeDocument/2006/customXml" ds:itemID="{8F2EC1E7-C270-4F39-86BE-61BE09DA5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b3d388-9329-44a5-a72f-6b939d91100f"/>
    <ds:schemaRef ds:uri="33782a77-8619-41a9-8aad-6eabc288c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6162</TotalTime>
  <Words>2462</Words>
  <Application>Microsoft Office PowerPoint</Application>
  <PresentationFormat>Widescreen</PresentationFormat>
  <Paragraphs>271</Paragraphs>
  <Slides>37</Slides>
  <Notes>12</Notes>
  <HiddenSlides>1</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37</vt:i4>
      </vt:variant>
    </vt:vector>
  </HeadingPairs>
  <TitlesOfParts>
    <vt:vector size="45" baseType="lpstr">
      <vt:lpstr>Aptos</vt:lpstr>
      <vt:lpstr>Aptos Display</vt:lpstr>
      <vt:lpstr>Arial</vt:lpstr>
      <vt:lpstr>Calibri</vt:lpstr>
      <vt:lpstr>Calibri Light</vt:lpstr>
      <vt:lpstr>Noto sa</vt:lpstr>
      <vt:lpstr>Open Sans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Criação - Licença Apps</dc:creator>
  <cp:lastModifiedBy>Ana Paula Rego</cp:lastModifiedBy>
  <cp:revision>70</cp:revision>
  <dcterms:created xsi:type="dcterms:W3CDTF">2024-08-01T18:14:30Z</dcterms:created>
  <dcterms:modified xsi:type="dcterms:W3CDTF">2024-09-03T17:39:15Z</dcterms:modified>
</cp:coreProperties>
</file>